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62" r:id="rId2"/>
    <p:sldMasterId id="2147483685" r:id="rId3"/>
  </p:sldMasterIdLst>
  <p:notesMasterIdLst>
    <p:notesMasterId r:id="rId9"/>
  </p:notesMasterIdLst>
  <p:sldIdLst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54CD5A-7347-3CAE-4E3F-789C69310A14}" v="6" dt="2023-09-18T13:46:59.330"/>
    <p1510:client id="{66D1048A-84CD-8DC6-ADA9-33D59F1D063F}" v="308" dt="2023-09-13T14:39:48.906"/>
    <p1510:client id="{F1BFFC4F-8337-4A8C-A145-8DB4A49D5A2B}" v="243" dt="2023-05-21T21:19:23.7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8D7AC5-CCEA-4086-8E0D-C1334635BD37}" type="datetimeFigureOut">
              <a:t>9/18/2023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55CF31-323B-49D1-A554-8D7062DB0A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2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1308c87c3b3_0_4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1308c87c3b3_0_4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g1308c87c3b3_0_4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87F77A-C651-720B-B390-A255C28FB7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873AF66D-167B-5F0C-0F02-D2BF3E50D7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0AEBB0A-762A-62D2-CC14-A49A265AE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4870-F48E-4F6B-ABE0-C3226C4CB4F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866506-0F76-388C-1FF9-AD52CD6385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726E66-1882-C209-CDEE-C0C417972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838A-6A40-44DB-8F8B-D175933B0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181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401F40A-900B-F611-EEAE-D2C1EA12C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26122A-F5CE-61DA-8958-87B860260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B2B32B8-BB90-A9AD-F7CD-D83CF5FB8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4870-F48E-4F6B-ABE0-C3226C4CB4F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B30B848-597E-BD6E-6738-85BCB194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A0ACC8-9266-146F-5C81-C599551BC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838A-6A40-44DB-8F8B-D175933B0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22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EA09DD0-10C2-6595-E58E-FAB1FABC5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0E52BCA-08ED-CE22-9CE2-942CDEDF6F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9EB510C-0215-4232-ECE2-F0CB5877D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4870-F48E-4F6B-ABE0-C3226C4CB4F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0F97721-EFEF-3B78-F4B7-7DA4373E5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0F6EF66-A20A-492D-1A5E-D57F1CD7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838A-6A40-44DB-8F8B-D175933B0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49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8544AD0-ABC5-0BE3-80CF-6FA42F813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84670E2-B0EE-0B89-896C-A2D7D09FE5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F43BDC-C7EC-E91B-C3DE-6CC34789E9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7C1F735-7571-510E-AB44-93EEBC81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4870-F48E-4F6B-ABE0-C3226C4CB4F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AB5C76-778D-C092-B4CB-346F1D540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EA7D206-A034-BD24-475C-9FE44357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838A-6A40-44DB-8F8B-D175933B0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4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E423847-B480-7061-8046-282A2EC2A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FD1997B-2510-4676-6E5D-F10EF4AE0E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5605CBB9-83F7-DCC9-9F77-88751DC984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3741242F-D2AD-4CE8-1318-1E82C1EF11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7F8EF5F9-62D1-83D1-7E15-CF95523F07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F73976DD-6FCF-254C-FAE2-D5B4A606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4870-F48E-4F6B-ABE0-C3226C4CB4F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1A0A15A-85C5-DAD9-53C0-4CE1CBC4E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A625D801-C09C-FB9D-7AE8-EB3F6061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838A-6A40-44DB-8F8B-D175933B0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614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2A75BD9-1A69-E8BF-885B-E0C533630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FBF018A-8A13-D939-C138-8E4CF0C05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4870-F48E-4F6B-ABE0-C3226C4CB4F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7DB8EDD-B597-C76B-2426-DF174DD0B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AD04C46-AA70-4170-4C25-E6FC1E5BC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838A-6A40-44DB-8F8B-D175933B0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01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EDB48CE-2F70-786F-FD0A-32D5C985C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4870-F48E-4F6B-ABE0-C3226C4CB4F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ED4E9FF-415D-4219-1CDC-3791B8489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59EA20C-D6ED-549D-EAE7-BA2FE802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838A-6A40-44DB-8F8B-D175933B0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515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FF2414E-6937-C518-6F84-8D3278A3B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30B1605-03A5-7A14-F7C0-6378099AA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DAD82495-631F-0F04-1120-EF00730C2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3E2862D-3F5A-4449-3C96-CF9FD1934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4870-F48E-4F6B-ABE0-C3226C4CB4F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2B3C262B-B6FD-B826-AAB6-F4C1B08F6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8B0A4F1-4EF0-1046-DE39-7AAEA301D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838A-6A40-44DB-8F8B-D175933B0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81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A70603F-D285-A231-A159-B8C51F183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DFBB6DB5-F7B1-FF1F-9EF6-B3872F6E7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BBA8201-3842-39D3-10BC-0C5447307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0B3ED9B-6871-A77A-15AB-C4524CF6F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4870-F48E-4F6B-ABE0-C3226C4CB4F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CD5F480-BC15-6734-2401-EEC7DA87B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97BAB0F-8624-4B31-ACB7-6C4DF2539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838A-6A40-44DB-8F8B-D175933B0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0468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BADE5CF-6B3B-8623-AFE8-848E3BA02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3C78A3A-6F6F-5CDF-A35F-E6D94E4370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DBE84BC-8EAE-14A6-E485-F810BD9DF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4870-F48E-4F6B-ABE0-C3226C4CB4F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6950EDA-1A58-F2AD-203C-D6B2A44DE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0F9B0CB-24CE-C584-7F7B-3A8A2A16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838A-6A40-44DB-8F8B-D175933B0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206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1D477CD-0337-7F16-AF41-B15E3A472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49E6150-8666-CA7E-9E7E-1F3A5C2D2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60328A3-7968-20CF-AD9F-CE51DF4C9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44870-F48E-4F6B-ABE0-C3226C4CB4F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D77DF5E-FB7E-90F7-8E87-16FA59C62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AB8ADA-81D1-746D-3D99-C2F4B6221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D838A-6A40-44DB-8F8B-D175933B0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346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383118" y="3888000"/>
            <a:ext cx="11425767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4191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4191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Char char="–"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cxnSp>
        <p:nvCxnSpPr>
          <p:cNvPr id="16" name="Google Shape;16;p2"/>
          <p:cNvCxnSpPr/>
          <p:nvPr/>
        </p:nvCxnSpPr>
        <p:spPr>
          <a:xfrm>
            <a:off x="383118" y="5432400"/>
            <a:ext cx="1142488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384000" y="612000"/>
            <a:ext cx="11424000" cy="3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12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8" name="Google Shape;18;p2" descr="AI Logo PP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04000" y="5641200"/>
            <a:ext cx="2928112" cy="9288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711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383118" y="3888000"/>
            <a:ext cx="11425767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4191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4191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Char char="–"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cxnSp>
        <p:nvCxnSpPr>
          <p:cNvPr id="16" name="Google Shape;16;p2"/>
          <p:cNvCxnSpPr/>
          <p:nvPr/>
        </p:nvCxnSpPr>
        <p:spPr>
          <a:xfrm>
            <a:off x="383118" y="5432400"/>
            <a:ext cx="1142488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384000" y="612000"/>
            <a:ext cx="11424000" cy="3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12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8" name="Google Shape;18;p2" descr="AI Logo PP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04000" y="5641200"/>
            <a:ext cx="2928112" cy="928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384000" y="432000"/>
            <a:ext cx="11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830400" y="6357601"/>
            <a:ext cx="798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472997" marR="0" lvl="1" indent="-309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945991" marR="0" lvl="2" indent="-619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418989" marR="0" lvl="3" indent="-9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891985" marR="0" lvl="4" indent="-1238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364981" marR="0" lvl="5" indent="-278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2837978" marR="0" lvl="6" indent="-587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310973" marR="0" lvl="7" indent="-89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3783970" marR="0" lvl="8" indent="-1207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384000" y="6356353"/>
            <a:ext cx="6670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23" name="Google Shape;23;p3"/>
          <p:cNvCxnSpPr/>
          <p:nvPr/>
        </p:nvCxnSpPr>
        <p:spPr>
          <a:xfrm>
            <a:off x="383118" y="6037200"/>
            <a:ext cx="1142488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384000" y="1260000"/>
            <a:ext cx="11424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25" name="Google Shape;25;p3" descr="AI Logo sml PP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34367" y="6156000"/>
            <a:ext cx="1373632" cy="43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1">
  <p:cSld name="Chapter Slide 1">
    <p:bg>
      <p:bgPr>
        <a:solidFill>
          <a:schemeClr val="dk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83999" y="270001"/>
            <a:ext cx="11424000" cy="6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472997" marR="0" lvl="1" indent="-309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945991" marR="0" lvl="2" indent="-619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418989" marR="0" lvl="3" indent="-9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891985" marR="0" lvl="4" indent="-1238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364981" marR="0" lvl="5" indent="-278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2837978" marR="0" lvl="6" indent="-587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310973" marR="0" lvl="7" indent="-89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3783970" marR="0" lvl="8" indent="-1207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84000" y="1296000"/>
            <a:ext cx="11424000" cy="3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12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" name="Google Shape;29;p4" descr="AI Logo PP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04000" y="5641200"/>
            <a:ext cx="2928112" cy="928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pter Slide 2">
  <p:cSld name="Chapter Slide 2">
    <p:bg>
      <p:bgPr>
        <a:solidFill>
          <a:schemeClr val="dk2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83999" y="270001"/>
            <a:ext cx="11424000" cy="621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800" b="1" i="0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472997" marR="0" lvl="1" indent="-309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945991" marR="0" lvl="2" indent="-619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418989" marR="0" lvl="3" indent="-9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891985" marR="0" lvl="4" indent="-1238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364981" marR="0" lvl="5" indent="-278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2837978" marR="0" lvl="6" indent="-587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310973" marR="0" lvl="7" indent="-89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3783970" marR="0" lvl="8" indent="-1207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384000" y="1296000"/>
            <a:ext cx="11424000" cy="3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12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3" name="Google Shape;33;p5" descr="AI Logo PP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04000" y="5641200"/>
            <a:ext cx="2928112" cy="9288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>
  <p:cSld name="Two Colum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384001" y="612000"/>
            <a:ext cx="5469505" cy="14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6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830400" y="6357601"/>
            <a:ext cx="798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472997" marR="0" lvl="1" indent="-309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945991" marR="0" lvl="2" indent="-619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418989" marR="0" lvl="3" indent="-9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891985" marR="0" lvl="4" indent="-1238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364981" marR="0" lvl="5" indent="-278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2837978" marR="0" lvl="6" indent="-587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310973" marR="0" lvl="7" indent="-89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3783970" marR="0" lvl="8" indent="-1207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384000" y="6356353"/>
            <a:ext cx="6670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38" name="Google Shape;38;p6"/>
          <p:cNvCxnSpPr/>
          <p:nvPr/>
        </p:nvCxnSpPr>
        <p:spPr>
          <a:xfrm>
            <a:off x="383118" y="6037200"/>
            <a:ext cx="1142488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384001" y="2088000"/>
            <a:ext cx="5469505" cy="38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228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>
            <a:spLocks noGrp="1"/>
          </p:cNvSpPr>
          <p:nvPr>
            <p:ph type="pic" idx="2"/>
          </p:nvPr>
        </p:nvSpPr>
        <p:spPr>
          <a:xfrm>
            <a:off x="6314017" y="431800"/>
            <a:ext cx="5494867" cy="54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1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342900" marR="0" lvl="1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684000" marR="0" lvl="2" indent="-3538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41" name="Google Shape;41;p6" descr="AI Logo sml PP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34367" y="6156000"/>
            <a:ext cx="1373632" cy="43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Page Image">
  <p:cSld name="Full Page Image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>
            <a:spLocks noGrp="1"/>
          </p:cNvSpPr>
          <p:nvPr>
            <p:ph type="pic" idx="2"/>
          </p:nvPr>
        </p:nvSpPr>
        <p:spPr>
          <a:xfrm>
            <a:off x="383118" y="360000"/>
            <a:ext cx="11425767" cy="5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18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342900" marR="0" lvl="1" indent="-3429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684000" marR="0" lvl="2" indent="-3538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384001" y="612000"/>
            <a:ext cx="5469505" cy="2481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swald"/>
              <a:buNone/>
              <a:defRPr sz="6400" b="1" i="0" u="none" strike="noStrike" cap="none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ftr" idx="11"/>
          </p:nvPr>
        </p:nvSpPr>
        <p:spPr>
          <a:xfrm>
            <a:off x="830400" y="6357601"/>
            <a:ext cx="798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472997" marR="0" lvl="1" indent="-309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945991" marR="0" lvl="2" indent="-619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418989" marR="0" lvl="3" indent="-9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891985" marR="0" lvl="4" indent="-1238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364981" marR="0" lvl="5" indent="-278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2837978" marR="0" lvl="6" indent="-587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310973" marR="0" lvl="7" indent="-89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3783970" marR="0" lvl="8" indent="-1207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sldNum" idx="12"/>
          </p:nvPr>
        </p:nvSpPr>
        <p:spPr>
          <a:xfrm>
            <a:off x="384000" y="6356353"/>
            <a:ext cx="6670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47" name="Google Shape;47;p7"/>
          <p:cNvCxnSpPr/>
          <p:nvPr/>
        </p:nvCxnSpPr>
        <p:spPr>
          <a:xfrm>
            <a:off x="383118" y="6037200"/>
            <a:ext cx="1142488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48" name="Google Shape;48;p7" descr="AI Logo sml PP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34367" y="6156000"/>
            <a:ext cx="1373632" cy="43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r Chart">
  <p:cSld name="Table or Char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384000" y="612000"/>
            <a:ext cx="11424000" cy="82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6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ftr" idx="11"/>
          </p:nvPr>
        </p:nvSpPr>
        <p:spPr>
          <a:xfrm>
            <a:off x="830400" y="6357601"/>
            <a:ext cx="798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472997" marR="0" lvl="1" indent="-309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945991" marR="0" lvl="2" indent="-619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418989" marR="0" lvl="3" indent="-9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891985" marR="0" lvl="4" indent="-1238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364981" marR="0" lvl="5" indent="-278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2837978" marR="0" lvl="6" indent="-587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310973" marR="0" lvl="7" indent="-89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3783970" marR="0" lvl="8" indent="-1207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sldNum" idx="12"/>
          </p:nvPr>
        </p:nvSpPr>
        <p:spPr>
          <a:xfrm>
            <a:off x="384000" y="6356353"/>
            <a:ext cx="6670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53" name="Google Shape;53;p8"/>
          <p:cNvCxnSpPr/>
          <p:nvPr/>
        </p:nvCxnSpPr>
        <p:spPr>
          <a:xfrm>
            <a:off x="383118" y="6037200"/>
            <a:ext cx="1142488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384000" y="1620000"/>
            <a:ext cx="11424000" cy="1085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384000" y="2876891"/>
            <a:ext cx="11424000" cy="300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16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56" name="Google Shape;56;p8" descr="AI Logo sml PP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34367" y="6156000"/>
            <a:ext cx="1373632" cy="43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rge Title and Content">
  <p:cSld name="Large Title and Conten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384000" y="612000"/>
            <a:ext cx="11424000" cy="820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64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830400" y="6357601"/>
            <a:ext cx="798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472997" marR="0" lvl="1" indent="-309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945991" marR="0" lvl="2" indent="-619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418989" marR="0" lvl="3" indent="-9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891985" marR="0" lvl="4" indent="-1238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364981" marR="0" lvl="5" indent="-278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2837978" marR="0" lvl="6" indent="-587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310973" marR="0" lvl="7" indent="-89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3783970" marR="0" lvl="8" indent="-1207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84000" y="6356353"/>
            <a:ext cx="6670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 i="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383118" y="6037200"/>
            <a:ext cx="11424881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body" idx="1"/>
          </p:nvPr>
        </p:nvSpPr>
        <p:spPr>
          <a:xfrm>
            <a:off x="384000" y="1620000"/>
            <a:ext cx="11424000" cy="4265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pic>
        <p:nvPicPr>
          <p:cNvPr id="63" name="Google Shape;63;p9" descr="AI Logo sml PP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34367" y="6156000"/>
            <a:ext cx="1373632" cy="431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F10D1E1C-0014-C792-3D3A-B8D7557E6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EA7770D-D825-025B-6D41-F2CEF6C29E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888AE9-FFD3-A3E8-2036-F46552ADE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44870-F48E-4F6B-ABE0-C3226C4CB4F8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A2220F6-36C0-A31F-5F90-AEB11F944B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940DD4-8A92-DC8B-F8F6-AB766E8E0C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D838A-6A40-44DB-8F8B-D175933B0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830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61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84000" y="432000"/>
            <a:ext cx="114240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1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84000" y="1260000"/>
            <a:ext cx="11424000" cy="46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3810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Merriweather Sans"/>
              <a:buChar char="–"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2286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Oswald"/>
              <a:buNone/>
              <a:defRPr sz="2400" b="0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ftr" idx="11"/>
          </p:nvPr>
        </p:nvSpPr>
        <p:spPr>
          <a:xfrm>
            <a:off x="830400" y="6357601"/>
            <a:ext cx="798732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472997" marR="0" lvl="1" indent="-309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945991" marR="0" lvl="2" indent="-619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418989" marR="0" lvl="3" indent="-928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1891985" marR="0" lvl="4" indent="-1238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364981" marR="0" lvl="5" indent="-278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2837978" marR="0" lvl="6" indent="-587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310973" marR="0" lvl="7" indent="-897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3783970" marR="0" lvl="8" indent="-1207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75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sldNum" idx="12"/>
          </p:nvPr>
        </p:nvSpPr>
        <p:spPr>
          <a:xfrm>
            <a:off x="384000" y="6356353"/>
            <a:ext cx="66704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1" i="0" u="none" strike="noStrike" cap="none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F635016-4649-15B1-CC0F-3C9D6857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116" y="301841"/>
            <a:ext cx="11425767" cy="5442937"/>
          </a:xfrm>
        </p:spPr>
        <p:txBody>
          <a:bodyPr/>
          <a:lstStyle/>
          <a:p>
            <a:pPr marL="228600" indent="0"/>
            <a:r>
              <a:rPr lang="en-US" sz="4800" b="1" dirty="0">
                <a:highlight>
                  <a:srgbClr val="FFFF00"/>
                </a:highlight>
                <a:cs typeface="Arial"/>
              </a:rPr>
              <a:t>MAKING NOISE, DEFENDING LIVES</a:t>
            </a:r>
            <a:r>
              <a:rPr lang="en-US" sz="4800" b="1" dirty="0">
                <a:highlight>
                  <a:srgbClr val="FFFF00"/>
                </a:highlight>
                <a:latin typeface="Arial"/>
                <a:cs typeface="Arial"/>
              </a:rPr>
              <a:t> </a:t>
            </a:r>
            <a:endParaRPr lang="sv-SE" sz="4800" dirty="0">
              <a:highlight>
                <a:srgbClr val="FFFF00"/>
              </a:highlight>
              <a:latin typeface="Arial"/>
              <a:cs typeface="Arial"/>
            </a:endParaRPr>
          </a:p>
          <a:p>
            <a:pPr marL="228600" indent="0"/>
            <a:endParaRPr lang="en-US" sz="2000">
              <a:cs typeface="Arial"/>
            </a:endParaRPr>
          </a:p>
          <a:p>
            <a:pPr marL="228600" indent="0"/>
            <a:r>
              <a:rPr lang="en-US" sz="2000" dirty="0">
                <a:cs typeface="Arial"/>
              </a:rPr>
              <a:t>AMNESTY ARBETAR FÖR ATT MÄNSKLIGA RÄTTIGHETER SKA GÄLLA ALLA, NU OCH I FRAMTIDEN</a:t>
            </a:r>
            <a:endParaRPr lang="sv-SE" sz="2000" dirty="0">
              <a:cs typeface="Arial"/>
            </a:endParaRPr>
          </a:p>
          <a:p>
            <a:pPr marL="228600" indent="0"/>
            <a:endParaRPr lang="en-US" sz="2000">
              <a:latin typeface="Arial"/>
              <a:cs typeface="Arial"/>
            </a:endParaRPr>
          </a:p>
          <a:p>
            <a:pPr marL="228600" indent="0"/>
            <a:endParaRPr lang="en-US" sz="2000">
              <a:latin typeface="Arial"/>
              <a:cs typeface="Arial"/>
            </a:endParaRPr>
          </a:p>
          <a:p>
            <a:pPr marL="571500" indent="-342900">
              <a:buFont typeface="Arial"/>
              <a:buChar char="•"/>
            </a:pPr>
            <a:r>
              <a:rPr lang="sv-SE" sz="2200" dirty="0">
                <a:cs typeface="Arial"/>
              </a:rPr>
              <a:t>Hela den globala Amnesty-rörelsen har processat fram prioriteringar för </a:t>
            </a:r>
          </a:p>
          <a:p>
            <a:pPr marL="228600" indent="0">
              <a:buClr>
                <a:srgbClr val="000000"/>
              </a:buClr>
            </a:pPr>
            <a:r>
              <a:rPr lang="sv-SE" sz="2200" dirty="0">
                <a:cs typeface="Arial"/>
              </a:rPr>
              <a:t>     perioden 2022-2030</a:t>
            </a:r>
            <a:endParaRPr lang="sv-SE" sz="2200" dirty="0"/>
          </a:p>
          <a:p>
            <a:pPr marL="228600" indent="0">
              <a:buClr>
                <a:srgbClr val="000000"/>
              </a:buClr>
            </a:pPr>
            <a:endParaRPr lang="sv-SE" sz="2200">
              <a:cs typeface="Arial"/>
            </a:endParaRPr>
          </a:p>
          <a:p>
            <a:pPr marL="571500" indent="-342900">
              <a:buFont typeface="Arial"/>
              <a:buChar char="•"/>
            </a:pPr>
            <a:r>
              <a:rPr lang="sv-SE" sz="2200" dirty="0">
                <a:cs typeface="Arial"/>
              </a:rPr>
              <a:t>Utifrån vår globala strategi har den svenska sektionens medlemmar och </a:t>
            </a:r>
          </a:p>
          <a:p>
            <a:pPr marL="228600" indent="0">
              <a:buClr>
                <a:srgbClr val="000000"/>
              </a:buClr>
            </a:pPr>
            <a:r>
              <a:rPr lang="sv-SE" sz="2200" dirty="0">
                <a:cs typeface="Arial"/>
              </a:rPr>
              <a:t>     aktivister identifierat en rad fokusområden som ska styra vårt arbete.</a:t>
            </a:r>
          </a:p>
          <a:p>
            <a:pPr marL="228600" indent="0"/>
            <a:endParaRPr lang="sv-SE" sz="2200">
              <a:cs typeface="Arial"/>
            </a:endParaRPr>
          </a:p>
          <a:p>
            <a:pPr marL="571500" indent="-342900">
              <a:buFont typeface="Arial"/>
              <a:buChar char="•"/>
            </a:pPr>
            <a:r>
              <a:rPr lang="sv-SE" sz="2200" dirty="0">
                <a:cs typeface="Arial"/>
              </a:rPr>
              <a:t>Tre större uppdrag som ska få oss att nå våra långsiktiga mål.</a:t>
            </a:r>
          </a:p>
          <a:p>
            <a:pPr marL="228600" indent="0">
              <a:buClr>
                <a:srgbClr val="000000"/>
              </a:buClr>
            </a:pPr>
            <a:endParaRPr lang="sv-SE" sz="2000">
              <a:cs typeface="Arial"/>
            </a:endParaRPr>
          </a:p>
          <a:p>
            <a:pPr marL="228600" indent="0">
              <a:buClr>
                <a:prstClr val="black"/>
              </a:buClr>
            </a:pPr>
            <a:endParaRPr lang="en-US" sz="2000">
              <a:cs typeface="Arial"/>
            </a:endParaRPr>
          </a:p>
          <a:p>
            <a:pPr marL="571500" indent="-342900">
              <a:buClr>
                <a:srgbClr val="000000"/>
              </a:buClr>
              <a:buFont typeface="Arial"/>
              <a:buChar char="•"/>
            </a:pPr>
            <a:endParaRPr lang="en-US" sz="2000">
              <a:latin typeface="Arial"/>
              <a:cs typeface="Arial"/>
            </a:endParaRPr>
          </a:p>
          <a:p>
            <a:pPr marL="228600" indent="0">
              <a:buClr>
                <a:prstClr val="black"/>
              </a:buClr>
            </a:pPr>
            <a:endParaRPr lang="en-US" sz="2000">
              <a:latin typeface="Arial"/>
              <a:cs typeface="Arial"/>
            </a:endParaRPr>
          </a:p>
          <a:p>
            <a:pPr marL="228600" indent="0">
              <a:buClr>
                <a:prstClr val="black"/>
              </a:buClr>
            </a:pPr>
            <a:endParaRPr lang="en-US" sz="2000">
              <a:latin typeface="Arial"/>
              <a:cs typeface="Arial"/>
            </a:endParaRPr>
          </a:p>
          <a:p>
            <a:pPr marL="571500" indent="-342900">
              <a:buClr>
                <a:srgbClr val="000000"/>
              </a:buClr>
              <a:buFont typeface="Arial"/>
              <a:buChar char="•"/>
            </a:pPr>
            <a:endParaRPr lang="en-US" sz="2000">
              <a:latin typeface="Arial"/>
              <a:cs typeface="Arial"/>
            </a:endParaRPr>
          </a:p>
          <a:p>
            <a:pPr marL="228600" indent="0">
              <a:buClr>
                <a:prstClr val="black"/>
              </a:buClr>
            </a:pPr>
            <a:endParaRPr lang="en-US" sz="2000">
              <a:latin typeface="Arial"/>
              <a:cs typeface="Arial"/>
            </a:endParaRPr>
          </a:p>
          <a:p>
            <a:pPr marL="228600" indent="0">
              <a:buClr>
                <a:prstClr val="black"/>
              </a:buClr>
            </a:pPr>
            <a:endParaRPr lang="en-US" sz="2000">
              <a:latin typeface="Arial"/>
              <a:cs typeface="Arial"/>
            </a:endParaRPr>
          </a:p>
          <a:p>
            <a:pPr marL="228600" indent="0">
              <a:buClr>
                <a:srgbClr val="000000"/>
              </a:buClr>
            </a:pPr>
            <a:endParaRPr lang="sv-SE">
              <a:cs typeface="Arial"/>
            </a:endParaRPr>
          </a:p>
          <a:p>
            <a:pPr marL="228600" indent="0">
              <a:buClr>
                <a:prstClr val="black"/>
              </a:buClr>
            </a:pPr>
            <a:endParaRPr lang="sv-SE">
              <a:cs typeface="Arial"/>
            </a:endParaRPr>
          </a:p>
          <a:p>
            <a:pPr marL="685800" indent="-457200"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sv-SE" u="sng">
              <a:cs typeface="Arial"/>
            </a:endParaRPr>
          </a:p>
          <a:p>
            <a:pPr marL="685800" indent="-457200"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sv-SE">
              <a:cs typeface="Arial"/>
            </a:endParaRPr>
          </a:p>
          <a:p>
            <a:pPr marL="685800" indent="-457200">
              <a:buClr>
                <a:prstClr val="black"/>
              </a:buClr>
              <a:buFont typeface="Arial" panose="020B0604020202020204" pitchFamily="34" charset="0"/>
              <a:buChar char="•"/>
            </a:pPr>
            <a:endParaRPr lang="en-US">
              <a:cs typeface="Arial"/>
            </a:endParaRPr>
          </a:p>
        </p:txBody>
      </p:sp>
      <p:pic>
        <p:nvPicPr>
          <p:cNvPr id="184" name="Picture 184">
            <a:extLst>
              <a:ext uri="{FF2B5EF4-FFF2-40B4-BE49-F238E27FC236}">
                <a16:creationId xmlns:a16="http://schemas.microsoft.com/office/drawing/2014/main" id="{A1D29587-9635-7753-ADB2-D4516BF26C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1874" y="1870242"/>
            <a:ext cx="2756568" cy="31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157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1"/>
          <p:cNvSpPr txBox="1">
            <a:spLocks noGrp="1"/>
          </p:cNvSpPr>
          <p:nvPr>
            <p:ph type="title"/>
          </p:nvPr>
        </p:nvSpPr>
        <p:spPr>
          <a:xfrm>
            <a:off x="486783" y="123650"/>
            <a:ext cx="10246607" cy="720000"/>
          </a:xfrm>
          <a:prstGeom prst="rect">
            <a:avLst/>
          </a:prstGeom>
          <a:solidFill>
            <a:schemeClr val="accent1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GB" sz="3100">
                <a:highlight>
                  <a:schemeClr val="accent1"/>
                </a:highlight>
              </a:rPr>
              <a:t>AMNESTY SVERIGES VERKSAMHETSSTRATEGI 2022-2030</a:t>
            </a:r>
            <a:endParaRPr sz="2800"/>
          </a:p>
        </p:txBody>
      </p:sp>
      <p:pic>
        <p:nvPicPr>
          <p:cNvPr id="661" name="Google Shape;661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072" y="854694"/>
            <a:ext cx="4538941" cy="496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23533" y="862052"/>
            <a:ext cx="3153944" cy="3142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00316" y="3217181"/>
            <a:ext cx="2977249" cy="2607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456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F635016-4649-15B1-CC0F-3C9D6857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961" y="216913"/>
            <a:ext cx="6296119" cy="5811193"/>
          </a:xfrm>
        </p:spPr>
        <p:txBody>
          <a:bodyPr/>
          <a:lstStyle/>
          <a:p>
            <a:pPr marL="228600" indent="0"/>
            <a:r>
              <a:rPr lang="sv-SE" b="1">
                <a:highlight>
                  <a:srgbClr val="FFFF00"/>
                </a:highlight>
              </a:rPr>
              <a:t>Agera för mänskliga rättigheter </a:t>
            </a:r>
          </a:p>
          <a:p>
            <a:pPr marL="228600" indent="0"/>
            <a:endParaRPr lang="sv-SE" u="sng"/>
          </a:p>
          <a:p>
            <a:pPr marL="495300" indent="-342900">
              <a:lnSpc>
                <a:spcPct val="114999"/>
              </a:lnSpc>
              <a:buFont typeface="Arial"/>
              <a:buChar char="•"/>
            </a:pPr>
            <a:r>
              <a:rPr lang="sv-SE" sz="2200" b="1">
                <a:solidFill>
                  <a:schemeClr val="tx1"/>
                </a:solidFill>
                <a:cs typeface="Arial"/>
              </a:rPr>
              <a:t>Yttrandefrihet och det offentliga rummet (1)</a:t>
            </a:r>
          </a:p>
          <a:p>
            <a:pPr marL="152400" indent="0">
              <a:lnSpc>
                <a:spcPct val="114999"/>
              </a:lnSpc>
              <a:buClr>
                <a:srgbClr val="000000"/>
              </a:buClr>
            </a:pPr>
            <a:endParaRPr lang="sv-SE" sz="2200" b="1">
              <a:solidFill>
                <a:schemeClr val="tx1"/>
              </a:solidFill>
              <a:cs typeface="Arial"/>
            </a:endParaRPr>
          </a:p>
          <a:p>
            <a:pPr marL="495300" indent="-342900">
              <a:lnSpc>
                <a:spcPct val="114999"/>
              </a:lnSpc>
              <a:buClr>
                <a:srgbClr val="000000"/>
              </a:buClr>
              <a:buFont typeface="Arial"/>
              <a:buChar char="•"/>
            </a:pPr>
            <a:r>
              <a:rPr lang="sv-SE" sz="2200" b="1">
                <a:solidFill>
                  <a:schemeClr val="tx1"/>
                </a:solidFill>
                <a:cs typeface="Arial"/>
              </a:rPr>
              <a:t>Jämlikhet och ickediskriminering</a:t>
            </a:r>
            <a:endParaRPr lang="sv-SE">
              <a:solidFill>
                <a:schemeClr val="tx1"/>
              </a:solidFill>
              <a:cs typeface="Arial"/>
            </a:endParaRPr>
          </a:p>
          <a:p>
            <a:pPr marL="495300" indent="-342900">
              <a:lnSpc>
                <a:spcPct val="114999"/>
              </a:lnSpc>
              <a:buClr>
                <a:srgbClr val="000000"/>
              </a:buClr>
              <a:buFont typeface="Calibri"/>
              <a:buChar char="-"/>
            </a:pPr>
            <a:endParaRPr lang="sv-SE" sz="2200">
              <a:solidFill>
                <a:schemeClr val="tx1"/>
              </a:solidFill>
              <a:cs typeface="Arial"/>
            </a:endParaRPr>
          </a:p>
          <a:p>
            <a:pPr marL="495300" indent="-342900">
              <a:lnSpc>
                <a:spcPct val="114999"/>
              </a:lnSpc>
              <a:buClr>
                <a:srgbClr val="000000"/>
              </a:buClr>
              <a:buFont typeface="Calibri"/>
              <a:buChar char="-"/>
            </a:pPr>
            <a:r>
              <a:rPr lang="sv-SE" sz="2200">
                <a:solidFill>
                  <a:schemeClr val="tx1"/>
                </a:solidFill>
                <a:cs typeface="Arial"/>
              </a:rPr>
              <a:t>Kvinnors rättigheter och intersektionell rättvisa (2) </a:t>
            </a:r>
            <a:endParaRPr lang="sv-SE">
              <a:solidFill>
                <a:schemeClr val="tx1"/>
              </a:solidFill>
            </a:endParaRPr>
          </a:p>
          <a:p>
            <a:pPr marL="495300" indent="-342900">
              <a:lnSpc>
                <a:spcPct val="114999"/>
              </a:lnSpc>
              <a:buClr>
                <a:srgbClr val="000000"/>
              </a:buClr>
              <a:buFont typeface="Calibri"/>
              <a:buChar char="-"/>
            </a:pPr>
            <a:endParaRPr lang="sv-SE" sz="2200">
              <a:solidFill>
                <a:schemeClr val="tx1"/>
              </a:solidFill>
              <a:cs typeface="Arial"/>
            </a:endParaRPr>
          </a:p>
          <a:p>
            <a:pPr marL="495300" indent="-342900">
              <a:lnSpc>
                <a:spcPct val="114999"/>
              </a:lnSpc>
              <a:buClr>
                <a:srgbClr val="000000"/>
              </a:buClr>
              <a:buFont typeface="Calibri"/>
              <a:buChar char="-"/>
            </a:pPr>
            <a:r>
              <a:rPr lang="sv-SE" sz="2200">
                <a:solidFill>
                  <a:schemeClr val="tx1"/>
                </a:solidFill>
                <a:cs typeface="Arial"/>
              </a:rPr>
              <a:t>Flyktingar och migranters rättigheter (3)</a:t>
            </a:r>
          </a:p>
          <a:p>
            <a:pPr marL="495300" indent="-342900">
              <a:lnSpc>
                <a:spcPct val="114999"/>
              </a:lnSpc>
              <a:buClr>
                <a:srgbClr val="000000"/>
              </a:buClr>
              <a:buFont typeface="Calibri"/>
              <a:buChar char="-"/>
            </a:pPr>
            <a:endParaRPr lang="sv-SE" sz="2200">
              <a:solidFill>
                <a:schemeClr val="tx1"/>
              </a:solidFill>
              <a:cs typeface="Arial"/>
            </a:endParaRPr>
          </a:p>
          <a:p>
            <a:pPr marL="495300" indent="-342900">
              <a:lnSpc>
                <a:spcPct val="114999"/>
              </a:lnSpc>
              <a:buClr>
                <a:srgbClr val="000000"/>
              </a:buClr>
              <a:buFont typeface="Calibri"/>
              <a:buChar char="-"/>
            </a:pPr>
            <a:r>
              <a:rPr lang="sv-SE" sz="2200">
                <a:solidFill>
                  <a:schemeClr val="tx1"/>
                </a:solidFill>
                <a:cs typeface="Arial"/>
              </a:rPr>
              <a:t>Rätten till hälsa och bostad (4)</a:t>
            </a:r>
          </a:p>
          <a:p>
            <a:pPr marL="495300" indent="-342900">
              <a:lnSpc>
                <a:spcPct val="114999"/>
              </a:lnSpc>
              <a:buClr>
                <a:srgbClr val="000000"/>
              </a:buClr>
              <a:buFont typeface="Calibri"/>
              <a:buChar char="-"/>
            </a:pPr>
            <a:endParaRPr lang="sv-SE" sz="2200">
              <a:solidFill>
                <a:schemeClr val="tx1"/>
              </a:solidFill>
              <a:cs typeface="Arial"/>
            </a:endParaRPr>
          </a:p>
          <a:p>
            <a:pPr marL="495300" indent="-342900">
              <a:lnSpc>
                <a:spcPct val="114999"/>
              </a:lnSpc>
              <a:buClr>
                <a:srgbClr val="000000"/>
              </a:buClr>
              <a:buFont typeface="Calibri"/>
              <a:buChar char="-"/>
            </a:pPr>
            <a:r>
              <a:rPr lang="sv-SE" sz="2200">
                <a:solidFill>
                  <a:schemeClr val="tx1"/>
                </a:solidFill>
                <a:cs typeface="Arial"/>
              </a:rPr>
              <a:t>Klimaträttvisa (5)</a:t>
            </a:r>
          </a:p>
          <a:p>
            <a:pPr marL="228600" indent="0"/>
            <a:endParaRPr lang="sv-SE"/>
          </a:p>
          <a:p>
            <a:pPr marL="228600" indent="0"/>
            <a:endParaRPr lang="sv-SE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9FCCACD-C4C4-2921-5AF2-6B0E2F1BD117}"/>
              </a:ext>
            </a:extLst>
          </p:cNvPr>
          <p:cNvSpPr txBox="1">
            <a:spLocks/>
          </p:cNvSpPr>
          <p:nvPr/>
        </p:nvSpPr>
        <p:spPr>
          <a:xfrm>
            <a:off x="6278252" y="646966"/>
            <a:ext cx="5312184" cy="45713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457200" marR="0" lvl="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kern="1200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914400" marR="0" lvl="1" indent="-4191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sz="3000" b="0" i="0" u="none" strike="noStrike" kern="1200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1371600" marR="0" lvl="2" indent="-4191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erriweather Sans"/>
              <a:buChar char="–"/>
              <a:defRPr sz="3000" b="0" i="0" u="none" strike="noStrike" kern="1200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1828800" marR="0" lvl="3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1" i="0" u="none" strike="noStrike" kern="1200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2286000" marR="0" lvl="4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kern="1200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2743200" marR="0" lvl="5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kern="1200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3200400" marR="0" lvl="6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kern="1200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3657600" marR="0" lvl="7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kern="1200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4114800" marR="0" lvl="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swald"/>
              <a:buNone/>
              <a:defRPr sz="3000" b="0" i="0" u="none" strike="noStrike" kern="1200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152400" indent="0">
              <a:lnSpc>
                <a:spcPct val="114999"/>
              </a:lnSpc>
              <a:buClr>
                <a:srgbClr val="000000"/>
              </a:buClr>
            </a:pPr>
            <a:endParaRPr lang="en-US" sz="2100" i="1">
              <a:solidFill>
                <a:srgbClr val="595959"/>
              </a:solidFill>
              <a:cs typeface="Arial"/>
            </a:endParaRPr>
          </a:p>
        </p:txBody>
      </p:sp>
      <p:grpSp>
        <p:nvGrpSpPr>
          <p:cNvPr id="4" name="Google Shape;79;p15">
            <a:extLst>
              <a:ext uri="{FF2B5EF4-FFF2-40B4-BE49-F238E27FC236}">
                <a16:creationId xmlns:a16="http://schemas.microsoft.com/office/drawing/2014/main" id="{E4A161CB-E152-4D88-44E3-DD5151E42307}"/>
              </a:ext>
            </a:extLst>
          </p:cNvPr>
          <p:cNvGrpSpPr/>
          <p:nvPr/>
        </p:nvGrpSpPr>
        <p:grpSpPr>
          <a:xfrm>
            <a:off x="6952442" y="798642"/>
            <a:ext cx="4164568" cy="3716212"/>
            <a:chOff x="503050" y="699250"/>
            <a:chExt cx="2165700" cy="1452300"/>
          </a:xfrm>
        </p:grpSpPr>
        <p:pic>
          <p:nvPicPr>
            <p:cNvPr id="5" name="Google Shape;80;p15">
              <a:extLst>
                <a:ext uri="{FF2B5EF4-FFF2-40B4-BE49-F238E27FC236}">
                  <a16:creationId xmlns:a16="http://schemas.microsoft.com/office/drawing/2014/main" id="{4D9B6BFF-C031-1675-1D4F-67337363D26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503050" y="750825"/>
              <a:ext cx="493200" cy="49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Google Shape;81;p15">
              <a:extLst>
                <a:ext uri="{FF2B5EF4-FFF2-40B4-BE49-F238E27FC236}">
                  <a16:creationId xmlns:a16="http://schemas.microsoft.com/office/drawing/2014/main" id="{BB0E3D1C-CA19-C1F3-CE04-8A93802C798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339300" y="699250"/>
              <a:ext cx="493200" cy="49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Google Shape;82;p15">
              <a:extLst>
                <a:ext uri="{FF2B5EF4-FFF2-40B4-BE49-F238E27FC236}">
                  <a16:creationId xmlns:a16="http://schemas.microsoft.com/office/drawing/2014/main" id="{EE08260C-EC3F-0097-31F1-3C9559892D5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123575" y="750813"/>
              <a:ext cx="493200" cy="49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Google Shape;83;p15">
              <a:extLst>
                <a:ext uri="{FF2B5EF4-FFF2-40B4-BE49-F238E27FC236}">
                  <a16:creationId xmlns:a16="http://schemas.microsoft.com/office/drawing/2014/main" id="{DBA9E9A7-0A26-18C9-3DC4-ED05FF2E034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03050" y="1658350"/>
              <a:ext cx="493200" cy="49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84;p15">
              <a:extLst>
                <a:ext uri="{FF2B5EF4-FFF2-40B4-BE49-F238E27FC236}">
                  <a16:creationId xmlns:a16="http://schemas.microsoft.com/office/drawing/2014/main" id="{9EF0CC2D-4F2F-2765-99B0-8179E8E9B9EA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339300" y="1658350"/>
              <a:ext cx="493200" cy="49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Google Shape;85;p15">
              <a:extLst>
                <a:ext uri="{FF2B5EF4-FFF2-40B4-BE49-F238E27FC236}">
                  <a16:creationId xmlns:a16="http://schemas.microsoft.com/office/drawing/2014/main" id="{935199B1-687D-F98A-C5CB-C7852C28174A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175550" y="1658350"/>
              <a:ext cx="493200" cy="4932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oogle Shape;79;p15">
            <a:extLst>
              <a:ext uri="{FF2B5EF4-FFF2-40B4-BE49-F238E27FC236}">
                <a16:creationId xmlns:a16="http://schemas.microsoft.com/office/drawing/2014/main" id="{E4A161CB-E152-4D88-44E3-DD5151E42307}"/>
              </a:ext>
            </a:extLst>
          </p:cNvPr>
          <p:cNvGrpSpPr/>
          <p:nvPr/>
        </p:nvGrpSpPr>
        <p:grpSpPr>
          <a:xfrm>
            <a:off x="6543142" y="797952"/>
            <a:ext cx="4805091" cy="3186125"/>
            <a:chOff x="645925" y="842125"/>
            <a:chExt cx="2165700" cy="1452300"/>
          </a:xfrm>
        </p:grpSpPr>
        <p:pic>
          <p:nvPicPr>
            <p:cNvPr id="12" name="Google Shape;80;p15">
              <a:extLst>
                <a:ext uri="{FF2B5EF4-FFF2-40B4-BE49-F238E27FC236}">
                  <a16:creationId xmlns:a16="http://schemas.microsoft.com/office/drawing/2014/main" id="{4D9B6BFF-C031-1675-1D4F-67337363D263}"/>
                </a:ext>
              </a:extLst>
            </p:cNvPr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45925" y="893700"/>
              <a:ext cx="493200" cy="49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81;p15">
              <a:extLst>
                <a:ext uri="{FF2B5EF4-FFF2-40B4-BE49-F238E27FC236}">
                  <a16:creationId xmlns:a16="http://schemas.microsoft.com/office/drawing/2014/main" id="{BB0E3D1C-CA19-C1F3-CE04-8A93802C798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82175" y="842125"/>
              <a:ext cx="493200" cy="49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Google Shape;82;p15">
              <a:extLst>
                <a:ext uri="{FF2B5EF4-FFF2-40B4-BE49-F238E27FC236}">
                  <a16:creationId xmlns:a16="http://schemas.microsoft.com/office/drawing/2014/main" id="{EE08260C-EC3F-0097-31F1-3C9559892D5F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2266450" y="893688"/>
              <a:ext cx="493200" cy="49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83;p15">
              <a:extLst>
                <a:ext uri="{FF2B5EF4-FFF2-40B4-BE49-F238E27FC236}">
                  <a16:creationId xmlns:a16="http://schemas.microsoft.com/office/drawing/2014/main" id="{DBA9E9A7-0A26-18C9-3DC4-ED05FF2E0349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45925" y="1801225"/>
              <a:ext cx="493200" cy="49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Google Shape;84;p15">
              <a:extLst>
                <a:ext uri="{FF2B5EF4-FFF2-40B4-BE49-F238E27FC236}">
                  <a16:creationId xmlns:a16="http://schemas.microsoft.com/office/drawing/2014/main" id="{9EF0CC2D-4F2F-2765-99B0-8179E8E9B9EA}"/>
                </a:ext>
              </a:extLst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482175" y="1801225"/>
              <a:ext cx="493200" cy="4932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85;p15">
              <a:extLst>
                <a:ext uri="{FF2B5EF4-FFF2-40B4-BE49-F238E27FC236}">
                  <a16:creationId xmlns:a16="http://schemas.microsoft.com/office/drawing/2014/main" id="{935199B1-687D-F98A-C5CB-C7852C28174A}"/>
                </a:ext>
              </a:extLst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2318425" y="1801225"/>
              <a:ext cx="493200" cy="4932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Picture 18" descr="A picture containing text, indoor, office, desk&#10;&#10;Description automatically generated">
            <a:extLst>
              <a:ext uri="{FF2B5EF4-FFF2-40B4-BE49-F238E27FC236}">
                <a16:creationId xmlns:a16="http://schemas.microsoft.com/office/drawing/2014/main" id="{2F5E779A-91CE-C546-29F5-3DA69143799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91356" y="340040"/>
            <a:ext cx="5316329" cy="4974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486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F635016-4649-15B1-CC0F-3C9D6857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961" y="216913"/>
            <a:ext cx="6296119" cy="5811193"/>
          </a:xfrm>
        </p:spPr>
        <p:txBody>
          <a:bodyPr/>
          <a:lstStyle/>
          <a:p>
            <a:pPr marL="228600" indent="0"/>
            <a:r>
              <a:rPr lang="sv-SE" b="1">
                <a:highlight>
                  <a:srgbClr val="FFFF00"/>
                </a:highlight>
              </a:rPr>
              <a:t>En ostoppbar rörelse</a:t>
            </a:r>
          </a:p>
          <a:p>
            <a:pPr marL="228600" indent="0"/>
            <a:endParaRPr lang="sv-SE" u="sng"/>
          </a:p>
          <a:p>
            <a:pPr marL="495300" indent="-342900">
              <a:lnSpc>
                <a:spcPct val="114999"/>
              </a:lnSpc>
              <a:buClr>
                <a:prstClr val="black"/>
              </a:buClr>
              <a:buFont typeface="Arial"/>
              <a:buChar char="•"/>
            </a:pPr>
            <a:r>
              <a:rPr lang="sv-SE" sz="2200">
                <a:solidFill>
                  <a:schemeClr val="tx1"/>
                </a:solidFill>
                <a:cs typeface="Arial"/>
              </a:rPr>
              <a:t>Vi stärker och utvecklar människorättsrörelsen i Sverige</a:t>
            </a:r>
          </a:p>
          <a:p>
            <a:pPr marL="152400" indent="0">
              <a:lnSpc>
                <a:spcPct val="114999"/>
              </a:lnSpc>
              <a:buClr>
                <a:srgbClr val="000000"/>
              </a:buClr>
            </a:pPr>
            <a:endParaRPr lang="sv-SE" sz="2200">
              <a:solidFill>
                <a:schemeClr val="tx1"/>
              </a:solidFill>
              <a:cs typeface="Arial"/>
            </a:endParaRPr>
          </a:p>
          <a:p>
            <a:pPr marL="495300" indent="-342900">
              <a:lnSpc>
                <a:spcPct val="114999"/>
              </a:lnSpc>
              <a:buClr>
                <a:srgbClr val="000000"/>
              </a:buClr>
              <a:buFont typeface="Arial"/>
              <a:buChar char="•"/>
            </a:pPr>
            <a:r>
              <a:rPr lang="sv-SE" sz="2200">
                <a:solidFill>
                  <a:schemeClr val="tx1"/>
                </a:solidFill>
                <a:cs typeface="Arial"/>
              </a:rPr>
              <a:t>Amnesty Sverige bygger en stark lokal närvaro </a:t>
            </a:r>
          </a:p>
          <a:p>
            <a:pPr marL="152400" indent="0">
              <a:lnSpc>
                <a:spcPct val="114999"/>
              </a:lnSpc>
              <a:buClr>
                <a:srgbClr val="000000"/>
              </a:buClr>
            </a:pPr>
            <a:endParaRPr lang="sv-SE" sz="2200">
              <a:solidFill>
                <a:schemeClr val="tx1"/>
              </a:solidFill>
              <a:cs typeface="Arial"/>
            </a:endParaRPr>
          </a:p>
          <a:p>
            <a:pPr marL="495300" indent="-342900">
              <a:lnSpc>
                <a:spcPct val="114999"/>
              </a:lnSpc>
              <a:buClr>
                <a:srgbClr val="000000"/>
              </a:buClr>
              <a:buFont typeface="Arial"/>
              <a:buChar char="•"/>
            </a:pPr>
            <a:r>
              <a:rPr lang="sv-SE" sz="2200">
                <a:solidFill>
                  <a:schemeClr val="tx1"/>
                </a:solidFill>
                <a:cs typeface="Arial"/>
              </a:rPr>
              <a:t>Vi bygger en jämlik och antirasistisk organisation </a:t>
            </a:r>
          </a:p>
          <a:p>
            <a:pPr marL="152400" indent="0">
              <a:lnSpc>
                <a:spcPct val="114999"/>
              </a:lnSpc>
              <a:buClr>
                <a:srgbClr val="000000"/>
              </a:buClr>
            </a:pPr>
            <a:endParaRPr lang="sv-SE" sz="2200">
              <a:solidFill>
                <a:schemeClr val="tx1"/>
              </a:solidFill>
              <a:cs typeface="Arial"/>
            </a:endParaRPr>
          </a:p>
          <a:p>
            <a:pPr marL="495300" indent="-342900">
              <a:lnSpc>
                <a:spcPct val="114999"/>
              </a:lnSpc>
              <a:buClr>
                <a:srgbClr val="000000"/>
              </a:buClr>
              <a:buFont typeface="Arial"/>
              <a:buChar char="•"/>
            </a:pPr>
            <a:r>
              <a:rPr lang="sv-SE" sz="2200">
                <a:solidFill>
                  <a:schemeClr val="tx1"/>
                </a:solidFill>
                <a:cs typeface="Arial"/>
              </a:rPr>
              <a:t>Stärkt ledarskap i hela organisationen</a:t>
            </a:r>
          </a:p>
          <a:p>
            <a:pPr marL="152400" indent="0">
              <a:lnSpc>
                <a:spcPct val="114999"/>
              </a:lnSpc>
              <a:buClr>
                <a:srgbClr val="000000"/>
              </a:buClr>
            </a:pPr>
            <a:endParaRPr lang="sv-SE" sz="2200">
              <a:solidFill>
                <a:schemeClr val="tx1"/>
              </a:solidFill>
              <a:cs typeface="Arial"/>
            </a:endParaRPr>
          </a:p>
          <a:p>
            <a:pPr marL="495300" indent="-342900">
              <a:lnSpc>
                <a:spcPct val="114999"/>
              </a:lnSpc>
              <a:buClr>
                <a:srgbClr val="000000"/>
              </a:buClr>
              <a:buFont typeface="Arial"/>
              <a:buChar char="•"/>
            </a:pPr>
            <a:r>
              <a:rPr lang="sv-SE" sz="2200">
                <a:solidFill>
                  <a:schemeClr val="tx1"/>
                </a:solidFill>
                <a:cs typeface="Arial"/>
              </a:rPr>
              <a:t>Vi förstärker andras röster - är en allierad</a:t>
            </a:r>
          </a:p>
          <a:p>
            <a:pPr marL="228600" indent="0">
              <a:buClr>
                <a:prstClr val="black"/>
              </a:buClr>
            </a:pPr>
            <a:endParaRPr lang="sv-SE">
              <a:solidFill>
                <a:schemeClr val="tx1"/>
              </a:solidFill>
              <a:cs typeface="Arial"/>
            </a:endParaRPr>
          </a:p>
          <a:p>
            <a:pPr marL="228600" indent="0">
              <a:buClr>
                <a:prstClr val="black"/>
              </a:buClr>
            </a:pPr>
            <a:endParaRPr lang="sv-SE">
              <a:solidFill>
                <a:schemeClr val="tx1"/>
              </a:solidFill>
              <a:cs typeface="Arial"/>
            </a:endParaRPr>
          </a:p>
        </p:txBody>
      </p:sp>
      <p:pic>
        <p:nvPicPr>
          <p:cNvPr id="19" name="Picture 19">
            <a:extLst>
              <a:ext uri="{FF2B5EF4-FFF2-40B4-BE49-F238E27FC236}">
                <a16:creationId xmlns:a16="http://schemas.microsoft.com/office/drawing/2014/main" id="{627FD65C-4CA1-A82B-E775-498FFED3B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505" y="542794"/>
            <a:ext cx="5256463" cy="431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89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F635016-4649-15B1-CC0F-3C9D685752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961" y="216913"/>
            <a:ext cx="6881423" cy="5811193"/>
          </a:xfrm>
        </p:spPr>
        <p:txBody>
          <a:bodyPr/>
          <a:lstStyle/>
          <a:p>
            <a:pPr marL="228600" indent="0"/>
            <a:r>
              <a:rPr lang="sv-SE" b="1">
                <a:highlight>
                  <a:srgbClr val="FFFF00"/>
                </a:highlight>
              </a:rPr>
              <a:t>Inspirera till engagemang och lojalitet</a:t>
            </a:r>
          </a:p>
          <a:p>
            <a:pPr marL="228600" indent="0"/>
            <a:endParaRPr lang="sv-SE" sz="2800" u="sng"/>
          </a:p>
          <a:p>
            <a:pPr marL="228600" indent="0"/>
            <a:endParaRPr lang="sv-SE" sz="2800" u="sng">
              <a:solidFill>
                <a:schemeClr val="tx1"/>
              </a:solidFill>
              <a:cs typeface="Arial"/>
            </a:endParaRPr>
          </a:p>
          <a:p>
            <a:pPr marL="571500" indent="-342900">
              <a:buFont typeface="Arial"/>
              <a:buChar char="•"/>
            </a:pPr>
            <a:r>
              <a:rPr lang="sv-SE" sz="2200">
                <a:solidFill>
                  <a:schemeClr val="tx1"/>
                </a:solidFill>
                <a:cs typeface="Arial"/>
              </a:rPr>
              <a:t>Säkerställa en hållbar och stabil finansiering</a:t>
            </a:r>
          </a:p>
          <a:p>
            <a:pPr marL="228600" indent="0">
              <a:buClr>
                <a:srgbClr val="000000"/>
              </a:buClr>
            </a:pPr>
            <a:endParaRPr lang="sv-SE" sz="2200">
              <a:solidFill>
                <a:schemeClr val="tx1"/>
              </a:solidFill>
              <a:cs typeface="Arial"/>
            </a:endParaRPr>
          </a:p>
          <a:p>
            <a:pPr marL="571500" indent="-342900">
              <a:buClr>
                <a:prstClr val="black"/>
              </a:buClr>
              <a:buFont typeface="Arial"/>
              <a:buChar char="•"/>
            </a:pPr>
            <a:r>
              <a:rPr lang="sv-SE" sz="2200">
                <a:solidFill>
                  <a:schemeClr val="tx1"/>
                </a:solidFill>
                <a:cs typeface="Arial"/>
              </a:rPr>
              <a:t>Vi blir fler givare och vi inspirerar till mer långsiktigt engagemang</a:t>
            </a:r>
          </a:p>
          <a:p>
            <a:pPr marL="228600" indent="0">
              <a:buClr>
                <a:srgbClr val="000000"/>
              </a:buClr>
            </a:pPr>
            <a:endParaRPr lang="sv-SE" sz="2200">
              <a:solidFill>
                <a:schemeClr val="tx1"/>
              </a:solidFill>
              <a:cs typeface="Arial"/>
            </a:endParaRPr>
          </a:p>
          <a:p>
            <a:pPr marL="571500" indent="-342900">
              <a:buClr>
                <a:srgbClr val="000000"/>
              </a:buClr>
              <a:buFont typeface="Arial"/>
              <a:buChar char="•"/>
            </a:pPr>
            <a:r>
              <a:rPr lang="sv-SE" sz="2200">
                <a:solidFill>
                  <a:schemeClr val="tx1"/>
                </a:solidFill>
                <a:cs typeface="Arial"/>
              </a:rPr>
              <a:t>Vi får fler medlemmar och aktivister som engagerar sig i </a:t>
            </a:r>
            <a:r>
              <a:rPr lang="sv-SE" sz="2200" dirty="0">
                <a:solidFill>
                  <a:schemeClr val="tx1"/>
                </a:solidFill>
                <a:cs typeface="Arial"/>
              </a:rPr>
              <a:t>vårt insamlingsarbete</a:t>
            </a:r>
          </a:p>
          <a:p>
            <a:pPr marL="228600" indent="0">
              <a:buClr>
                <a:srgbClr val="000000"/>
              </a:buClr>
            </a:pPr>
            <a:endParaRPr lang="sv-SE" sz="2200">
              <a:solidFill>
                <a:schemeClr val="tx1"/>
              </a:solidFill>
              <a:cs typeface="Arial"/>
            </a:endParaRPr>
          </a:p>
          <a:p>
            <a:pPr marL="571500" indent="-342900">
              <a:buFont typeface="Arial"/>
              <a:buChar char="•"/>
            </a:pPr>
            <a:r>
              <a:rPr lang="sv-SE" sz="2200">
                <a:solidFill>
                  <a:schemeClr val="tx1"/>
                </a:solidFill>
                <a:cs typeface="Arial"/>
              </a:rPr>
              <a:t>Öka intäkterna från öronmärkta medel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B4C483F0-8BA2-B9BA-5C49-F05C62F3C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6700" y="306973"/>
            <a:ext cx="4317331" cy="493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962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NEON_PATHS_test">
  <a:themeElements>
    <a:clrScheme name="Amnesty International">
      <a:dk1>
        <a:srgbClr val="000000"/>
      </a:dk1>
      <a:lt1>
        <a:srgbClr val="FFFFFF"/>
      </a:lt1>
      <a:dk2>
        <a:srgbClr val="808080"/>
      </a:dk2>
      <a:lt2>
        <a:srgbClr val="FFFFFF"/>
      </a:lt2>
      <a:accent1>
        <a:srgbClr val="FFFF00"/>
      </a:accent1>
      <a:accent2>
        <a:srgbClr val="333333"/>
      </a:accent2>
      <a:accent3>
        <a:srgbClr val="666666"/>
      </a:accent3>
      <a:accent4>
        <a:srgbClr val="999999"/>
      </a:accent4>
      <a:accent5>
        <a:srgbClr val="CCCCCC"/>
      </a:accent5>
      <a:accent6>
        <a:srgbClr val="E6E6E6"/>
      </a:accent6>
      <a:hlink>
        <a:srgbClr val="000000"/>
      </a:hlink>
      <a:folHlink>
        <a:srgbClr val="FFFF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Office-tema</vt:lpstr>
      <vt:lpstr>NEON_PATHS_test</vt:lpstr>
      <vt:lpstr>PowerPoint Presentation</vt:lpstr>
      <vt:lpstr>AMNESTY SVERIGES VERKSAMHETSSTRATEGI 2022-2030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5</cp:revision>
  <dcterms:created xsi:type="dcterms:W3CDTF">2023-05-21T21:02:50Z</dcterms:created>
  <dcterms:modified xsi:type="dcterms:W3CDTF">2023-09-18T14:17:58Z</dcterms:modified>
</cp:coreProperties>
</file>