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5" r:id="rId4"/>
  </p:sldMasterIdLst>
  <p:notesMasterIdLst>
    <p:notesMasterId r:id="rId50"/>
  </p:notesMasterIdLst>
  <p:sldIdLst>
    <p:sldId id="260" r:id="rId5"/>
    <p:sldId id="276" r:id="rId6"/>
    <p:sldId id="287" r:id="rId7"/>
    <p:sldId id="270" r:id="rId8"/>
    <p:sldId id="292" r:id="rId9"/>
    <p:sldId id="293" r:id="rId10"/>
    <p:sldId id="325" r:id="rId11"/>
    <p:sldId id="326" r:id="rId12"/>
    <p:sldId id="323" r:id="rId13"/>
    <p:sldId id="315" r:id="rId14"/>
    <p:sldId id="268" r:id="rId15"/>
    <p:sldId id="297" r:id="rId16"/>
    <p:sldId id="318" r:id="rId17"/>
    <p:sldId id="285" r:id="rId18"/>
    <p:sldId id="305" r:id="rId19"/>
    <p:sldId id="306" r:id="rId20"/>
    <p:sldId id="324" r:id="rId21"/>
    <p:sldId id="319" r:id="rId22"/>
    <p:sldId id="320" r:id="rId23"/>
    <p:sldId id="321" r:id="rId24"/>
    <p:sldId id="317" r:id="rId25"/>
    <p:sldId id="322" r:id="rId26"/>
    <p:sldId id="267" r:id="rId27"/>
    <p:sldId id="274" r:id="rId28"/>
    <p:sldId id="299" r:id="rId29"/>
    <p:sldId id="300" r:id="rId30"/>
    <p:sldId id="281" r:id="rId31"/>
    <p:sldId id="327" r:id="rId32"/>
    <p:sldId id="301" r:id="rId33"/>
    <p:sldId id="302" r:id="rId34"/>
    <p:sldId id="284" r:id="rId35"/>
    <p:sldId id="303" r:id="rId36"/>
    <p:sldId id="304" r:id="rId37"/>
    <p:sldId id="294" r:id="rId38"/>
    <p:sldId id="295" r:id="rId39"/>
    <p:sldId id="286" r:id="rId40"/>
    <p:sldId id="307" r:id="rId41"/>
    <p:sldId id="308" r:id="rId42"/>
    <p:sldId id="269" r:id="rId43"/>
    <p:sldId id="309" r:id="rId44"/>
    <p:sldId id="310" r:id="rId45"/>
    <p:sldId id="312" r:id="rId46"/>
    <p:sldId id="314" r:id="rId47"/>
    <p:sldId id="313" r:id="rId48"/>
    <p:sldId id="28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660"/>
  </p:normalViewPr>
  <p:slideViewPr>
    <p:cSldViewPr snapToGrid="0">
      <p:cViewPr varScale="1">
        <p:scale>
          <a:sx n="59" d="100"/>
          <a:sy n="59" d="100"/>
        </p:scale>
        <p:origin x="888"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43829-6212-403F-86B0-32C64D0D5212}" type="datetimeFigureOut">
              <a:rPr lang="sv-SE" smtClean="0"/>
              <a:t>2024-12-12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3A200-4E57-4F97-BD32-A4243F164C53}" type="slidenum">
              <a:rPr lang="sv-SE" smtClean="0"/>
              <a:t>‹#›</a:t>
            </a:fld>
            <a:endParaRPr lang="sv-SE"/>
          </a:p>
        </p:txBody>
      </p:sp>
    </p:spTree>
    <p:extLst>
      <p:ext uri="{BB962C8B-B14F-4D97-AF65-F5344CB8AC3E}">
        <p14:creationId xmlns:p14="http://schemas.microsoft.com/office/powerpoint/2010/main" val="113088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S</a:t>
            </a:r>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1</a:t>
            </a:fld>
            <a:endParaRPr lang="sv-SE"/>
          </a:p>
        </p:txBody>
      </p:sp>
    </p:spTree>
    <p:extLst>
      <p:ext uri="{BB962C8B-B14F-4D97-AF65-F5344CB8AC3E}">
        <p14:creationId xmlns:p14="http://schemas.microsoft.com/office/powerpoint/2010/main" val="244916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0CD6A-7BEC-83C0-F8F1-AE8EA25E450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0221887-20A7-7560-422A-97784A9ADBE1}"/>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2726562A-CF4B-8A9F-5371-917C3BA91A55}"/>
              </a:ext>
            </a:extLst>
          </p:cNvPr>
          <p:cNvSpPr>
            <a:spLocks noGrp="1"/>
          </p:cNvSpPr>
          <p:nvPr>
            <p:ph type="body" idx="1"/>
          </p:nvPr>
        </p:nvSpPr>
        <p:spPr/>
        <p:txBody>
          <a:bodyPr/>
          <a:lstStyle/>
          <a:p>
            <a:r>
              <a:rPr lang="en-US" b="1" dirty="0"/>
              <a:t>Introduction</a:t>
            </a:r>
          </a:p>
          <a:p>
            <a:r>
              <a:rPr lang="en-US" dirty="0"/>
              <a:t>"Good day, and welcome. Today, we will explore Amnesty International’s detailed report titled </a:t>
            </a:r>
            <a:r>
              <a:rPr lang="en-US" i="1" dirty="0"/>
              <a:t>‘YOU FEEL LIKE YOU ARE SUBHUMAN: Israel's Genocide Against Palestinians in Gaza.’</a:t>
            </a:r>
            <a:r>
              <a:rPr lang="en-US" dirty="0"/>
              <a:t> This report, published in 2024, examines evidence of alleged genocide and systemic human rights violations in Gaza following the October 2023 offensive.</a:t>
            </a:r>
          </a:p>
          <a:p>
            <a:r>
              <a:rPr lang="en-US" b="1" dirty="0"/>
              <a:t>Key Points:</a:t>
            </a:r>
            <a:endParaRPr lang="en-US" dirty="0"/>
          </a:p>
          <a:p>
            <a:pPr>
              <a:buFont typeface="+mj-lt"/>
              <a:buAutoNum type="arabicPeriod"/>
            </a:pPr>
            <a:r>
              <a:rPr lang="en-US" dirty="0"/>
              <a:t>The report highlights both the immediate and long-term humanitarian crises in Gaza.</a:t>
            </a:r>
          </a:p>
          <a:p>
            <a:pPr>
              <a:buFont typeface="+mj-lt"/>
              <a:buAutoNum type="arabicPeriod"/>
            </a:pPr>
            <a:r>
              <a:rPr lang="en-US" dirty="0"/>
              <a:t>Over nine months, Amnesty International documented patterns of violations.</a:t>
            </a:r>
          </a:p>
          <a:p>
            <a:pPr>
              <a:buFont typeface="+mj-lt"/>
              <a:buAutoNum type="arabicPeriod"/>
            </a:pPr>
            <a:r>
              <a:rPr lang="en-US" dirty="0"/>
              <a:t>Evidence is drawn from satellite imagery, witness testimonies, and data from international organizations.</a:t>
            </a:r>
          </a:p>
          <a:p>
            <a:pPr>
              <a:buFont typeface="+mj-lt"/>
              <a:buAutoNum type="arabicPeriod"/>
            </a:pPr>
            <a:r>
              <a:rPr lang="en-US" dirty="0"/>
              <a:t>The findings focus on civilian harm, displacement, and infrastructural collapse.</a:t>
            </a:r>
          </a:p>
          <a:p>
            <a:pPr>
              <a:buFont typeface="+mj-lt"/>
              <a:buAutoNum type="arabicPeriod"/>
            </a:pPr>
            <a:r>
              <a:rPr lang="en-US" dirty="0"/>
              <a:t>The report calls for accountability under international law.</a:t>
            </a:r>
          </a:p>
          <a:p>
            <a:pPr>
              <a:buFont typeface="+mj-lt"/>
              <a:buAutoNum type="arabicPeriod"/>
            </a:pPr>
            <a:r>
              <a:rPr lang="en-US" dirty="0"/>
              <a:t>It aims to inform the global community and push for immediate action.</a:t>
            </a:r>
          </a:p>
          <a:p>
            <a:pPr>
              <a:buFont typeface="+mj-lt"/>
              <a:buAutoNum type="arabicPeriod"/>
            </a:pPr>
            <a:r>
              <a:rPr lang="en-US" dirty="0"/>
              <a:t>This presentation summarizes the main findings and calls to action."</a:t>
            </a:r>
          </a:p>
          <a:p>
            <a:endParaRPr lang="sv-SE" dirty="0"/>
          </a:p>
        </p:txBody>
      </p:sp>
      <p:sp>
        <p:nvSpPr>
          <p:cNvPr id="4" name="Platshållare för bildnummer 3">
            <a:extLst>
              <a:ext uri="{FF2B5EF4-FFF2-40B4-BE49-F238E27FC236}">
                <a16:creationId xmlns:a16="http://schemas.microsoft.com/office/drawing/2014/main" id="{AE242CF6-679B-FCCB-3306-F5EB808D5F92}"/>
              </a:ext>
            </a:extLst>
          </p:cNvPr>
          <p:cNvSpPr>
            <a:spLocks noGrp="1"/>
          </p:cNvSpPr>
          <p:nvPr>
            <p:ph type="sldNum" sz="quarter" idx="5"/>
          </p:nvPr>
        </p:nvSpPr>
        <p:spPr/>
        <p:txBody>
          <a:bodyPr/>
          <a:lstStyle/>
          <a:p>
            <a:fld id="{C2D3A200-4E57-4F97-BD32-A4243F164C53}" type="slidenum">
              <a:rPr lang="sv-SE" smtClean="0"/>
              <a:t>10</a:t>
            </a:fld>
            <a:endParaRPr lang="sv-SE"/>
          </a:p>
        </p:txBody>
      </p:sp>
    </p:spTree>
    <p:extLst>
      <p:ext uri="{BB962C8B-B14F-4D97-AF65-F5344CB8AC3E}">
        <p14:creationId xmlns:p14="http://schemas.microsoft.com/office/powerpoint/2010/main" val="413315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Legal Framework: Genocide</a:t>
            </a:r>
          </a:p>
          <a:p>
            <a:r>
              <a:rPr lang="en-US" dirty="0"/>
              <a:t>"Genocide, as defined under the 1948 Convention, involves specific acts committed with intent to destroy a group. The report applies this framework to the evidence collected.</a:t>
            </a:r>
          </a:p>
          <a:p>
            <a:r>
              <a:rPr lang="en-US" b="1" dirty="0"/>
              <a:t>Key Points:</a:t>
            </a:r>
            <a:endParaRPr lang="en-US" dirty="0"/>
          </a:p>
          <a:p>
            <a:pPr>
              <a:buFont typeface="+mj-lt"/>
              <a:buAutoNum type="arabicPeriod"/>
            </a:pPr>
            <a:r>
              <a:rPr lang="en-US" dirty="0"/>
              <a:t>Genocide involves both physical destruction and harm to a group’s way of life.</a:t>
            </a:r>
          </a:p>
          <a:p>
            <a:pPr>
              <a:buFont typeface="+mj-lt"/>
              <a:buAutoNum type="arabicPeriod"/>
            </a:pPr>
            <a:r>
              <a:rPr lang="en-US" dirty="0"/>
              <a:t>Specific acts include killing, causing harm, and creating conditions leading to destruction.</a:t>
            </a:r>
          </a:p>
          <a:p>
            <a:pPr>
              <a:buFont typeface="+mj-lt"/>
              <a:buAutoNum type="arabicPeriod"/>
            </a:pPr>
            <a:r>
              <a:rPr lang="en-US" dirty="0"/>
              <a:t>The intent to destroy distinguishes genocide from other crimes.</a:t>
            </a:r>
          </a:p>
          <a:p>
            <a:pPr>
              <a:buFont typeface="+mj-lt"/>
              <a:buAutoNum type="arabicPeriod"/>
            </a:pPr>
            <a:r>
              <a:rPr lang="en-US" dirty="0"/>
              <a:t>International law prohibits genocide in both peace and conflict.</a:t>
            </a:r>
          </a:p>
          <a:p>
            <a:pPr>
              <a:buFont typeface="+mj-lt"/>
              <a:buAutoNum type="arabicPeriod"/>
            </a:pPr>
            <a:r>
              <a:rPr lang="en-US" dirty="0"/>
              <a:t>Evidence must show a systematic pattern of conduct aimed at destruction.</a:t>
            </a:r>
          </a:p>
          <a:p>
            <a:pPr>
              <a:buFont typeface="+mj-lt"/>
              <a:buAutoNum type="arabicPeriod"/>
            </a:pPr>
            <a:r>
              <a:rPr lang="en-US" dirty="0"/>
              <a:t>The findings draw on international jurisprudence to establish genocidal intent.</a:t>
            </a:r>
          </a:p>
          <a:p>
            <a:pPr>
              <a:buFont typeface="+mj-lt"/>
              <a:buAutoNum type="arabicPeriod"/>
            </a:pPr>
            <a:r>
              <a:rPr lang="en-US" dirty="0"/>
              <a:t>The destruction of cultural and religious sites also provides evidence of intent."</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11</a:t>
            </a:fld>
            <a:endParaRPr lang="sv-SE"/>
          </a:p>
        </p:txBody>
      </p:sp>
    </p:spTree>
    <p:extLst>
      <p:ext uri="{BB962C8B-B14F-4D97-AF65-F5344CB8AC3E}">
        <p14:creationId xmlns:p14="http://schemas.microsoft.com/office/powerpoint/2010/main" val="2125029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FD0E0-622A-2B50-ECBF-81A8566CC85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5AC1B04-017A-DF5F-3AF0-DEE70DE8EB87}"/>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2099B650-D542-BF49-193E-0670532B36E4}"/>
              </a:ext>
            </a:extLst>
          </p:cNvPr>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Genocide Under International Law (Continued)</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establish genocidal intent, international jurisprudence does not require the complete destruction of a group. Instead, it must be shown that the perpetrator intended to destroy a substantial part of the group significant enough to impact the group as a whole.</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Palestinians in Gaza represented approximately 40% of the 5.5 million Palestinians in the occupied territories in 2023, making them a substantial demographic. Genocidal intent can coexist with military objectives. This means that a state’s actions can serve both military goals and genocidal purposes simultaneously. International law is clear that genocide, war crimes, and crimes against humanity remain prohibited even during armed conflict and cannot be justified by military necessity.</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810B760C-A312-2591-FE4B-F158232F09E1}"/>
              </a:ext>
            </a:extLst>
          </p:cNvPr>
          <p:cNvSpPr>
            <a:spLocks noGrp="1"/>
          </p:cNvSpPr>
          <p:nvPr>
            <p:ph type="sldNum" sz="quarter" idx="5"/>
          </p:nvPr>
        </p:nvSpPr>
        <p:spPr/>
        <p:txBody>
          <a:bodyPr/>
          <a:lstStyle/>
          <a:p>
            <a:fld id="{C2D3A200-4E57-4F97-BD32-A4243F164C53}" type="slidenum">
              <a:rPr lang="sv-SE" smtClean="0"/>
              <a:t>12</a:t>
            </a:fld>
            <a:endParaRPr lang="sv-SE"/>
          </a:p>
        </p:txBody>
      </p:sp>
    </p:spTree>
    <p:extLst>
      <p:ext uri="{BB962C8B-B14F-4D97-AF65-F5344CB8AC3E}">
        <p14:creationId xmlns:p14="http://schemas.microsoft.com/office/powerpoint/2010/main" val="134968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0C71-4B3B-9CF1-32AA-5D3480BA4C3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A91E23E-7A55-77B4-DE27-66AF38799511}"/>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E1E2F6B0-61FC-B932-00E8-ED519BB9592D}"/>
              </a:ext>
            </a:extLst>
          </p:cNvPr>
          <p:cNvSpPr>
            <a:spLocks noGrp="1"/>
          </p:cNvSpPr>
          <p:nvPr>
            <p:ph type="body" idx="1"/>
          </p:nvPr>
        </p:nvSpPr>
        <p:spPr/>
        <p:txBody>
          <a:bodyPr/>
          <a:lstStyle/>
          <a:p>
            <a:pPr>
              <a:lnSpc>
                <a:spcPct val="90000"/>
              </a:lnSpc>
              <a:spcBef>
                <a:spcPct val="20000"/>
              </a:spcBef>
              <a:spcAft>
                <a:spcPts val="600"/>
              </a:spcAft>
              <a:buClr>
                <a:schemeClr val="tx1"/>
              </a:buClr>
              <a:buSzPct val="100000"/>
              <a:buFont typeface="Arial"/>
              <a:buChar char="•"/>
            </a:pPr>
            <a:r>
              <a:rPr lang="en-US" sz="12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highlights a pattern of dehumanizing rhetoric and genocidal intent through statements by senior Israeli officials:</a:t>
            </a:r>
          </a:p>
          <a:p>
            <a:endParaRPr lang="sv-SE" dirty="0"/>
          </a:p>
        </p:txBody>
      </p:sp>
      <p:sp>
        <p:nvSpPr>
          <p:cNvPr id="4" name="Platshållare för bildnummer 3">
            <a:extLst>
              <a:ext uri="{FF2B5EF4-FFF2-40B4-BE49-F238E27FC236}">
                <a16:creationId xmlns:a16="http://schemas.microsoft.com/office/drawing/2014/main" id="{79A4417C-AC18-08FD-716D-E23F8D5C4680}"/>
              </a:ext>
            </a:extLst>
          </p:cNvPr>
          <p:cNvSpPr>
            <a:spLocks noGrp="1"/>
          </p:cNvSpPr>
          <p:nvPr>
            <p:ph type="sldNum" sz="quarter" idx="5"/>
          </p:nvPr>
        </p:nvSpPr>
        <p:spPr/>
        <p:txBody>
          <a:bodyPr/>
          <a:lstStyle/>
          <a:p>
            <a:fld id="{C2D3A200-4E57-4F97-BD32-A4243F164C53}" type="slidenum">
              <a:rPr lang="sv-SE" smtClean="0"/>
              <a:t>13</a:t>
            </a:fld>
            <a:endParaRPr lang="sv-SE"/>
          </a:p>
        </p:txBody>
      </p:sp>
    </p:spTree>
    <p:extLst>
      <p:ext uri="{BB962C8B-B14F-4D97-AF65-F5344CB8AC3E}">
        <p14:creationId xmlns:p14="http://schemas.microsoft.com/office/powerpoint/2010/main" val="683410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dirty="0"/>
              <a:t>The report highlights evidence of intent to destroy Gaza’s population:</a:t>
            </a:r>
          </a:p>
          <a:p>
            <a:pPr>
              <a:buFont typeface="Arial" panose="020B0604020202020204" pitchFamily="34" charset="0"/>
              <a:buChar char="•"/>
            </a:pPr>
            <a:r>
              <a:rPr lang="en-US" dirty="0"/>
              <a:t>Systematic targeting of civilians and infrastructure.</a:t>
            </a:r>
          </a:p>
          <a:p>
            <a:pPr>
              <a:buFont typeface="Arial" panose="020B0604020202020204" pitchFamily="34" charset="0"/>
              <a:buChar char="•"/>
            </a:pPr>
            <a:r>
              <a:rPr lang="en-US" dirty="0"/>
              <a:t>Forced displacement on a massive scale.</a:t>
            </a:r>
          </a:p>
          <a:p>
            <a:pPr>
              <a:buFont typeface="Arial" panose="020B0604020202020204" pitchFamily="34" charset="0"/>
              <a:buChar char="•"/>
            </a:pPr>
            <a:r>
              <a:rPr lang="en-US" dirty="0"/>
              <a:t>Obstruction of humanitarian aid, despite global condemnation. These acts collectively reveal an overarching plan to dismantle Palestinian society.</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14</a:t>
            </a:fld>
            <a:endParaRPr lang="sv-SE"/>
          </a:p>
        </p:txBody>
      </p:sp>
    </p:spTree>
    <p:extLst>
      <p:ext uri="{BB962C8B-B14F-4D97-AF65-F5344CB8AC3E}">
        <p14:creationId xmlns:p14="http://schemas.microsoft.com/office/powerpoint/2010/main" val="216610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C38FC-11AF-D895-10FE-AF05673E2F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E6366A0-2350-718A-A64F-8C965F55E1BB}"/>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A3345AA5-2810-D575-532B-811B5CB1AB14}"/>
              </a:ext>
            </a:extLst>
          </p:cNvPr>
          <p:cNvSpPr>
            <a:spLocks noGrp="1"/>
          </p:cNvSpPr>
          <p:nvPr>
            <p:ph type="body" idx="1"/>
          </p:nvPr>
        </p:nvSpPr>
        <p:spPr/>
        <p:txBody>
          <a:bodyPr/>
          <a:lstStyle/>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Repeated attacks targeted civilians and essential infrastructure.</a:t>
            </a:r>
          </a:p>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Statements by officials dehumanized Palestinians, equating civilians with combatants.</a:t>
            </a:r>
          </a:p>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Forced displacement and destruction were carried out systematically.</a:t>
            </a:r>
          </a:p>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Humanitarian aid was obstructed despite international condemnation.</a:t>
            </a:r>
          </a:p>
          <a:p>
            <a:endParaRPr lang="en-US" dirty="0"/>
          </a:p>
          <a:p>
            <a:r>
              <a:rPr lang="en-US" dirty="0"/>
              <a:t>Statements equating all Palestinians with combatants reveal a narrative justifying collective punishment. The scale and intensity of actions reflect an intent to dismantle Gaza’s societal structure, with children disproportionately affected.</a:t>
            </a:r>
          </a:p>
          <a:p>
            <a:endParaRPr lang="sv-SE" dirty="0"/>
          </a:p>
        </p:txBody>
      </p:sp>
      <p:sp>
        <p:nvSpPr>
          <p:cNvPr id="4" name="Platshållare för bildnummer 3">
            <a:extLst>
              <a:ext uri="{FF2B5EF4-FFF2-40B4-BE49-F238E27FC236}">
                <a16:creationId xmlns:a16="http://schemas.microsoft.com/office/drawing/2014/main" id="{A17C8E31-3674-AFC9-EA35-7F08E6085BEC}"/>
              </a:ext>
            </a:extLst>
          </p:cNvPr>
          <p:cNvSpPr>
            <a:spLocks noGrp="1"/>
          </p:cNvSpPr>
          <p:nvPr>
            <p:ph type="sldNum" sz="quarter" idx="5"/>
          </p:nvPr>
        </p:nvSpPr>
        <p:spPr/>
        <p:txBody>
          <a:bodyPr/>
          <a:lstStyle/>
          <a:p>
            <a:fld id="{C2D3A200-4E57-4F97-BD32-A4243F164C53}" type="slidenum">
              <a:rPr lang="sv-SE" smtClean="0"/>
              <a:t>15</a:t>
            </a:fld>
            <a:endParaRPr lang="sv-SE"/>
          </a:p>
        </p:txBody>
      </p:sp>
    </p:spTree>
    <p:extLst>
      <p:ext uri="{BB962C8B-B14F-4D97-AF65-F5344CB8AC3E}">
        <p14:creationId xmlns:p14="http://schemas.microsoft.com/office/powerpoint/2010/main" val="351237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441B4-55B6-AE00-3227-5A487CB5DAC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C4B99E0-F34D-8A96-79E6-1F478DC50CFB}"/>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B13884B5-B09F-FE7D-E75E-D4682DFC2796}"/>
              </a:ext>
            </a:extLst>
          </p:cNvPr>
          <p:cNvSpPr>
            <a:spLocks noGrp="1"/>
          </p:cNvSpPr>
          <p:nvPr>
            <p:ph type="body" idx="1"/>
          </p:nvPr>
        </p:nvSpPr>
        <p:spPr/>
        <p:txBody>
          <a:bodyPr/>
          <a:lstStyle/>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cumulative impact of these actions aimed to erase Gaza’s societal structure.</a:t>
            </a:r>
          </a:p>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Patterns of conduct suggest a deliberate intent to destroy the group.</a:t>
            </a:r>
          </a:p>
          <a:p>
            <a:pPr>
              <a:spcBef>
                <a:spcPct val="20000"/>
              </a:spcBef>
              <a:spcAft>
                <a:spcPts val="45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International law prohibits such acts, even during armed conflict.</a:t>
            </a:r>
          </a:p>
          <a:p>
            <a:endParaRPr lang="en-US" dirty="0"/>
          </a:p>
          <a:p>
            <a:r>
              <a:rPr lang="en-US" dirty="0"/>
              <a:t>These actions collectively demonstrate deliberate intent to destroy a protected group, fulfilling the requirements of specific intent under international law. Such intent is crucial for establishing the crime of genocide.</a:t>
            </a:r>
          </a:p>
          <a:p>
            <a:endParaRPr lang="sv-SE" dirty="0"/>
          </a:p>
        </p:txBody>
      </p:sp>
      <p:sp>
        <p:nvSpPr>
          <p:cNvPr id="4" name="Platshållare för bildnummer 3">
            <a:extLst>
              <a:ext uri="{FF2B5EF4-FFF2-40B4-BE49-F238E27FC236}">
                <a16:creationId xmlns:a16="http://schemas.microsoft.com/office/drawing/2014/main" id="{DF8006CB-FAB7-0C04-F9E5-F15B3CA1EE64}"/>
              </a:ext>
            </a:extLst>
          </p:cNvPr>
          <p:cNvSpPr>
            <a:spLocks noGrp="1"/>
          </p:cNvSpPr>
          <p:nvPr>
            <p:ph type="sldNum" sz="quarter" idx="5"/>
          </p:nvPr>
        </p:nvSpPr>
        <p:spPr/>
        <p:txBody>
          <a:bodyPr/>
          <a:lstStyle/>
          <a:p>
            <a:fld id="{C2D3A200-4E57-4F97-BD32-A4243F164C53}" type="slidenum">
              <a:rPr lang="sv-SE" smtClean="0"/>
              <a:t>16</a:t>
            </a:fld>
            <a:endParaRPr lang="sv-SE"/>
          </a:p>
        </p:txBody>
      </p:sp>
    </p:spTree>
    <p:extLst>
      <p:ext uri="{BB962C8B-B14F-4D97-AF65-F5344CB8AC3E}">
        <p14:creationId xmlns:p14="http://schemas.microsoft.com/office/powerpoint/2010/main" val="337862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37AD-E5D3-B051-7268-6797EB9C228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A90D852-4E85-49FA-3FE7-6563B853BB3A}"/>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C81D866A-B8D9-7AA6-124D-57169ACE7161}"/>
              </a:ext>
            </a:extLst>
          </p:cNvPr>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Israel’s Genocidal Intent</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Amnesty’s analysis follows international legal precedent, which uses the “only reasonable conclusion” standard to establish genocidal intent. Despite Israel’s stated military objective to dismantle Hamas, the evidence indicates that its actions also aimed to destroy Palestinians in Gaza as a group.</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conclusion is based on repeated and systematic prohibited acts, dehumanizing rhetoric, and policies designed to create unlivable conditions. Statements by Israeli officials, including 22 explicitly promoting or justifying genocide, further reinforce this intent. The military campaign’s scale, intensity, and targeting of civilian infrastructure demonstrate a deliberate effort to eradicate Gaza’s population.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556C1BE5-088B-73E6-18C2-406C6D81A418}"/>
              </a:ext>
            </a:extLst>
          </p:cNvPr>
          <p:cNvSpPr>
            <a:spLocks noGrp="1"/>
          </p:cNvSpPr>
          <p:nvPr>
            <p:ph type="sldNum" sz="quarter" idx="5"/>
          </p:nvPr>
        </p:nvSpPr>
        <p:spPr/>
        <p:txBody>
          <a:bodyPr/>
          <a:lstStyle/>
          <a:p>
            <a:fld id="{C2D3A200-4E57-4F97-BD32-A4243F164C53}" type="slidenum">
              <a:rPr lang="sv-SE" smtClean="0"/>
              <a:t>17</a:t>
            </a:fld>
            <a:endParaRPr lang="sv-SE"/>
          </a:p>
        </p:txBody>
      </p:sp>
    </p:spTree>
    <p:extLst>
      <p:ext uri="{BB962C8B-B14F-4D97-AF65-F5344CB8AC3E}">
        <p14:creationId xmlns:p14="http://schemas.microsoft.com/office/powerpoint/2010/main" val="2415072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8D375-B5F4-DB14-64E4-79B329C63D1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888C86-2A3D-01DE-FD40-ACA3AB3FDC89}"/>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F5E711CA-38BC-AE0E-AB85-0D694208A1A2}"/>
              </a:ext>
            </a:extLst>
          </p:cNvPr>
          <p:cNvSpPr>
            <a:spLocks noGrp="1"/>
          </p:cNvSpPr>
          <p:nvPr>
            <p:ph type="body" idx="1"/>
          </p:nvPr>
        </p:nvSpPr>
        <p:spPr/>
        <p:txBody>
          <a:bodyPr/>
          <a:lstStyle/>
          <a:p>
            <a:pPr>
              <a:lnSpc>
                <a:spcPct val="90000"/>
              </a:lnSpc>
              <a:spcBef>
                <a:spcPct val="20000"/>
              </a:spcBef>
              <a:spcAft>
                <a:spcPts val="600"/>
              </a:spcAft>
              <a:buClr>
                <a:schemeClr val="tx1"/>
              </a:buClr>
              <a:buSzPct val="100000"/>
              <a:buFont typeface="Arial"/>
              <a:buChar char="•"/>
            </a:pPr>
            <a:r>
              <a:rPr lang="en-US" sz="12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highlights a pattern of dehumanizing rhetoric and genocidal intent through statements by senior Israeli officials:</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President Isaac Herzog </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(12 October 2023):</a:t>
            </a:r>
          </a:p>
          <a:p>
            <a:pPr>
              <a:spcBef>
                <a:spcPct val="20000"/>
              </a:spcBef>
              <a:spcAft>
                <a:spcPts val="600"/>
              </a:spcAft>
              <a:buClr>
                <a:schemeClr val="tx1"/>
              </a:buClr>
              <a:buSzPct val="100000"/>
              <a:buFont typeface="Arial"/>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"It’s an entire nation out there that is responsible. It’s not true this rhetoric about civilians not aware, not involved."</a:t>
            </a:r>
          </a:p>
          <a:p>
            <a:endParaRPr lang="sv-SE" dirty="0"/>
          </a:p>
        </p:txBody>
      </p:sp>
      <p:sp>
        <p:nvSpPr>
          <p:cNvPr id="4" name="Platshållare för bildnummer 3">
            <a:extLst>
              <a:ext uri="{FF2B5EF4-FFF2-40B4-BE49-F238E27FC236}">
                <a16:creationId xmlns:a16="http://schemas.microsoft.com/office/drawing/2014/main" id="{0B86CA07-1E07-889B-A5A4-B82CAE26739B}"/>
              </a:ext>
            </a:extLst>
          </p:cNvPr>
          <p:cNvSpPr>
            <a:spLocks noGrp="1"/>
          </p:cNvSpPr>
          <p:nvPr>
            <p:ph type="sldNum" sz="quarter" idx="5"/>
          </p:nvPr>
        </p:nvSpPr>
        <p:spPr/>
        <p:txBody>
          <a:bodyPr/>
          <a:lstStyle/>
          <a:p>
            <a:fld id="{C2D3A200-4E57-4F97-BD32-A4243F164C53}" type="slidenum">
              <a:rPr lang="sv-SE" smtClean="0"/>
              <a:t>18</a:t>
            </a:fld>
            <a:endParaRPr lang="sv-SE"/>
          </a:p>
        </p:txBody>
      </p:sp>
    </p:spTree>
    <p:extLst>
      <p:ext uri="{BB962C8B-B14F-4D97-AF65-F5344CB8AC3E}">
        <p14:creationId xmlns:p14="http://schemas.microsoft.com/office/powerpoint/2010/main" val="130795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35D2A-C3B7-EBDB-B851-A1E761F466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37C2E1A-71B2-B166-D3B6-CFDEEAC65225}"/>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A3AE83CF-12E7-A074-B3CC-D0FB05839112}"/>
              </a:ext>
            </a:extLst>
          </p:cNvPr>
          <p:cNvSpPr>
            <a:spLocks noGrp="1"/>
          </p:cNvSpPr>
          <p:nvPr>
            <p:ph type="body" idx="1"/>
          </p:nvPr>
        </p:nvSpPr>
        <p:spPr/>
        <p:txBody>
          <a:bodyPr/>
          <a:lstStyle/>
          <a:p>
            <a:pPr>
              <a:lnSpc>
                <a:spcPct val="90000"/>
              </a:lnSpc>
              <a:spcBef>
                <a:spcPct val="20000"/>
              </a:spcBef>
              <a:spcAft>
                <a:spcPts val="600"/>
              </a:spcAft>
              <a:buClr>
                <a:schemeClr val="tx1"/>
              </a:buClr>
              <a:buSzPct val="100000"/>
              <a:buFont typeface="Arial"/>
              <a:buChar char="•"/>
            </a:pPr>
            <a:r>
              <a:rPr lang="en-US" sz="12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highlights a pattern of dehumanizing rhetoric and genocidal intent through statements by senior Israeli officials:</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Minister of National Security Itamar Ben-Gvir </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(11 November 2023):</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"To be clear, when they say that Hamas needs to be eliminated, it also means those who sing, those who support and those who distribute sweets, all of these are terrorists. And they should be eliminated!"</a:t>
            </a:r>
          </a:p>
          <a:p>
            <a:pPr marL="0" marR="0" lvl="0" indent="0" algn="l" defTabSz="914400" rtl="0" eaLnBrk="1" fontAlgn="auto" latinLnBrk="0" hangingPunct="1">
              <a:lnSpc>
                <a:spcPct val="90000"/>
              </a:lnSpc>
              <a:spcBef>
                <a:spcPct val="20000"/>
              </a:spcBef>
              <a:spcAft>
                <a:spcPts val="600"/>
              </a:spcAft>
              <a:buClr>
                <a:schemeClr val="tx1"/>
              </a:buClr>
              <a:buSzPct val="100000"/>
              <a:buFont typeface="Arial"/>
              <a:buChar char="•"/>
              <a:tabLst/>
              <a:defRPr/>
            </a:pPr>
            <a:r>
              <a:rPr lang="en-US" dirty="0"/>
              <a:t>These remarks reflect a narrative of collective blame and dehumanization.</a:t>
            </a:r>
          </a:p>
          <a:p>
            <a:pPr>
              <a:lnSpc>
                <a:spcPct val="90000"/>
              </a:lnSpc>
              <a:spcBef>
                <a:spcPct val="20000"/>
              </a:spcBef>
              <a:spcAft>
                <a:spcPts val="600"/>
              </a:spcAft>
              <a:buClr>
                <a:schemeClr val="tx1"/>
              </a:buClr>
              <a:buSzPct val="100000"/>
              <a:buFont typeface="Arial"/>
              <a:buChar char="•"/>
            </a:pPr>
            <a:endParaRPr lang="en-US" sz="12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endParaRPr lang="sv-SE" dirty="0"/>
          </a:p>
        </p:txBody>
      </p:sp>
      <p:sp>
        <p:nvSpPr>
          <p:cNvPr id="4" name="Platshållare för bildnummer 3">
            <a:extLst>
              <a:ext uri="{FF2B5EF4-FFF2-40B4-BE49-F238E27FC236}">
                <a16:creationId xmlns:a16="http://schemas.microsoft.com/office/drawing/2014/main" id="{D45CC514-E602-E9A5-3689-69CCE0404E7A}"/>
              </a:ext>
            </a:extLst>
          </p:cNvPr>
          <p:cNvSpPr>
            <a:spLocks noGrp="1"/>
          </p:cNvSpPr>
          <p:nvPr>
            <p:ph type="sldNum" sz="quarter" idx="5"/>
          </p:nvPr>
        </p:nvSpPr>
        <p:spPr/>
        <p:txBody>
          <a:bodyPr/>
          <a:lstStyle/>
          <a:p>
            <a:fld id="{C2D3A200-4E57-4F97-BD32-A4243F164C53}" type="slidenum">
              <a:rPr lang="sv-SE" smtClean="0"/>
              <a:t>19</a:t>
            </a:fld>
            <a:endParaRPr lang="sv-SE"/>
          </a:p>
        </p:txBody>
      </p:sp>
    </p:spTree>
    <p:extLst>
      <p:ext uri="{BB962C8B-B14F-4D97-AF65-F5344CB8AC3E}">
        <p14:creationId xmlns:p14="http://schemas.microsoft.com/office/powerpoint/2010/main" val="282287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dirty="0"/>
              <a:t>Welcome everyone. Today, we will delve into Amnesty International’s report titled </a:t>
            </a:r>
            <a:r>
              <a:rPr lang="en-US" b="1" dirty="0"/>
              <a:t>"You Feel Like You Are Subhuman: Israel's Genocide Against Palestinians in Gaza"</a:t>
            </a:r>
            <a:r>
              <a:rPr lang="en-US" dirty="0"/>
              <a:t>, published in 2024. This report investigates alleged genocide and systemic human rights violations in Gaza following the October 2023 offensive.</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2</a:t>
            </a:fld>
            <a:endParaRPr lang="sv-SE"/>
          </a:p>
        </p:txBody>
      </p:sp>
    </p:spTree>
    <p:extLst>
      <p:ext uri="{BB962C8B-B14F-4D97-AF65-F5344CB8AC3E}">
        <p14:creationId xmlns:p14="http://schemas.microsoft.com/office/powerpoint/2010/main" val="421240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F35B-AF89-1C15-4D1F-0D36074B556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9FB7F42-A7CC-8E7C-6FDF-978EB216F6EF}"/>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70445B13-08BB-D619-1C1F-B82DC8B2D209}"/>
              </a:ext>
            </a:extLst>
          </p:cNvPr>
          <p:cNvSpPr>
            <a:spLocks noGrp="1"/>
          </p:cNvSpPr>
          <p:nvPr>
            <p:ph type="body" idx="1"/>
          </p:nvPr>
        </p:nvSpPr>
        <p:spPr/>
        <p:txBody>
          <a:bodyPr/>
          <a:lstStyle/>
          <a:p>
            <a:pPr>
              <a:lnSpc>
                <a:spcPct val="90000"/>
              </a:lnSpc>
              <a:spcBef>
                <a:spcPct val="20000"/>
              </a:spcBef>
              <a:spcAft>
                <a:spcPts val="600"/>
              </a:spcAft>
              <a:buClr>
                <a:schemeClr val="tx1"/>
              </a:buClr>
              <a:buSzPct val="100000"/>
              <a:buFont typeface="Arial"/>
              <a:buChar char="•"/>
            </a:pPr>
            <a:r>
              <a:rPr lang="en-US" sz="12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highlights a pattern of dehumanizing rhetoric and genocidal intent through statements by senior Israeli officials:</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Minister of Finance </a:t>
            </a:r>
          </a:p>
          <a:p>
            <a:pPr>
              <a:spcBef>
                <a:spcPct val="20000"/>
              </a:spcBef>
              <a:spcAft>
                <a:spcPts val="600"/>
              </a:spcAft>
              <a:buClr>
                <a:schemeClr val="tx1"/>
              </a:buClr>
              <a:buSzPct val="100000"/>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Bezalel Smotrich (29 April 2024):</a:t>
            </a:r>
          </a:p>
          <a:p>
            <a:pPr marL="171450" indent="-171450">
              <a:spcBef>
                <a:spcPct val="20000"/>
              </a:spcBef>
              <a:spcAft>
                <a:spcPts val="600"/>
              </a:spcAft>
              <a:buClr>
                <a:schemeClr val="tx1"/>
              </a:buClr>
              <a:buSzPct val="100000"/>
              <a:buFontTx/>
              <a:buChar char="-"/>
            </a:pPr>
            <a:r>
              <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"Rafah, Deir al-Balah, Nuseirat, destruction! Blot out the memory of [the people of] Amalek from under heaven.“</a:t>
            </a:r>
          </a:p>
          <a:p>
            <a:pPr marL="171450" marR="0" lvl="0" indent="-171450" algn="l" defTabSz="914400" rtl="0" eaLnBrk="1" fontAlgn="auto" latinLnBrk="0" hangingPunct="1">
              <a:lnSpc>
                <a:spcPct val="100000"/>
              </a:lnSpc>
              <a:spcBef>
                <a:spcPct val="20000"/>
              </a:spcBef>
              <a:spcAft>
                <a:spcPts val="600"/>
              </a:spcAft>
              <a:buClr>
                <a:schemeClr val="tx1"/>
              </a:buClr>
              <a:buSzPct val="100000"/>
              <a:buFontTx/>
              <a:buChar char="-"/>
              <a:tabLst/>
              <a:defRPr/>
            </a:pPr>
            <a:r>
              <a:rPr lang="en-US" dirty="0"/>
              <a:t>Minister Bezalel Smotrich (April 2024) invoked a Biblical narrative to justify the destruction of Palestinian areas, stating: “Blot out the memory of Amalek from under heaven.” Such rhetoric underscores genocidal intent by framing actions as morally justified.</a:t>
            </a:r>
          </a:p>
          <a:p>
            <a:pPr marL="171450" indent="-171450">
              <a:spcBef>
                <a:spcPct val="20000"/>
              </a:spcBef>
              <a:spcAft>
                <a:spcPts val="600"/>
              </a:spcAft>
              <a:buClr>
                <a:schemeClr val="tx1"/>
              </a:buClr>
              <a:buSzPct val="100000"/>
              <a:buFontTx/>
              <a:buChar char="-"/>
            </a:pPr>
            <a:endParaRPr lang="en-US" sz="1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endParaRPr lang="sv-SE" dirty="0"/>
          </a:p>
        </p:txBody>
      </p:sp>
      <p:sp>
        <p:nvSpPr>
          <p:cNvPr id="4" name="Platshållare för bildnummer 3">
            <a:extLst>
              <a:ext uri="{FF2B5EF4-FFF2-40B4-BE49-F238E27FC236}">
                <a16:creationId xmlns:a16="http://schemas.microsoft.com/office/drawing/2014/main" id="{EBEA4476-6B1C-DF5E-B6C1-33B86A2DBC8B}"/>
              </a:ext>
            </a:extLst>
          </p:cNvPr>
          <p:cNvSpPr>
            <a:spLocks noGrp="1"/>
          </p:cNvSpPr>
          <p:nvPr>
            <p:ph type="sldNum" sz="quarter" idx="5"/>
          </p:nvPr>
        </p:nvSpPr>
        <p:spPr/>
        <p:txBody>
          <a:bodyPr/>
          <a:lstStyle/>
          <a:p>
            <a:fld id="{C2D3A200-4E57-4F97-BD32-A4243F164C53}" type="slidenum">
              <a:rPr lang="sv-SE" smtClean="0"/>
              <a:t>20</a:t>
            </a:fld>
            <a:endParaRPr lang="sv-SE"/>
          </a:p>
        </p:txBody>
      </p:sp>
    </p:spTree>
    <p:extLst>
      <p:ext uri="{BB962C8B-B14F-4D97-AF65-F5344CB8AC3E}">
        <p14:creationId xmlns:p14="http://schemas.microsoft.com/office/powerpoint/2010/main" val="353905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DBA4E-EA9D-1751-8E2B-BF0E757DFAF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4B4E09F-BF13-E1B6-695F-2403777F6AD3}"/>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6AF50895-34F7-E038-4218-6225C416B5AB}"/>
              </a:ext>
            </a:extLst>
          </p:cNvPr>
          <p:cNvSpPr>
            <a:spLocks noGrp="1"/>
          </p:cNvSpPr>
          <p:nvPr>
            <p:ph type="body" idx="1"/>
          </p:nvPr>
        </p:nvSpPr>
        <p:spPr/>
        <p:txBody>
          <a:bodyPr/>
          <a:lstStyle/>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 Generalized Blame on Civilians: </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President Isaac Herzog stated, "It’s an entire nation out there that is responsible."</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2. Calls for Total Eradication: </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Minister Itamar Ben-Gvir declared that even civilians expressing solidarity with Hamas "should be eliminated."</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3. Religious Justifications for Destruction: </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Minister Bezalel Smotrich referenced the Biblical story of Amalek to justify the destruction of Palestinian areas.</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These statements, paired with documented actions, align with patterns of conduct indicative of genocidal intent.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statements reflect dehumanizing rhetoric that aligns with genocidal intent. When paired with systematic violence, they demonstrate a calculated strategy to eradicate a group’s existence and identity.</a:t>
            </a:r>
          </a:p>
          <a:p>
            <a:endParaRPr lang="sv-SE" dirty="0"/>
          </a:p>
        </p:txBody>
      </p:sp>
      <p:sp>
        <p:nvSpPr>
          <p:cNvPr id="4" name="Platshållare för bildnummer 3">
            <a:extLst>
              <a:ext uri="{FF2B5EF4-FFF2-40B4-BE49-F238E27FC236}">
                <a16:creationId xmlns:a16="http://schemas.microsoft.com/office/drawing/2014/main" id="{4C175AC2-F11F-3BDF-EEDF-93D892263593}"/>
              </a:ext>
            </a:extLst>
          </p:cNvPr>
          <p:cNvSpPr>
            <a:spLocks noGrp="1"/>
          </p:cNvSpPr>
          <p:nvPr>
            <p:ph type="sldNum" sz="quarter" idx="5"/>
          </p:nvPr>
        </p:nvSpPr>
        <p:spPr/>
        <p:txBody>
          <a:bodyPr/>
          <a:lstStyle/>
          <a:p>
            <a:fld id="{C2D3A200-4E57-4F97-BD32-A4243F164C53}" type="slidenum">
              <a:rPr lang="sv-SE" smtClean="0"/>
              <a:t>21</a:t>
            </a:fld>
            <a:endParaRPr lang="sv-SE"/>
          </a:p>
        </p:txBody>
      </p:sp>
    </p:spTree>
    <p:extLst>
      <p:ext uri="{BB962C8B-B14F-4D97-AF65-F5344CB8AC3E}">
        <p14:creationId xmlns:p14="http://schemas.microsoft.com/office/powerpoint/2010/main" val="97996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13264-62BD-1DC9-A98A-A696E4CAB7C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A2FA73-3920-F4A3-2719-F7728F42BB20}"/>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6F4DD723-1DFB-01CF-A0EB-EAF666D331B6}"/>
              </a:ext>
            </a:extLst>
          </p:cNvPr>
          <p:cNvSpPr>
            <a:spLocks noGrp="1"/>
          </p:cNvSpPr>
          <p:nvPr>
            <p:ph type="body" idx="1"/>
          </p:nvPr>
        </p:nvSpPr>
        <p:spPr/>
        <p:txBody>
          <a:bodyPr/>
          <a:lstStyle/>
          <a:p>
            <a:pPr>
              <a:lnSpc>
                <a:spcPct val="115000"/>
              </a:lnSpc>
              <a:spcAft>
                <a:spcPts val="800"/>
              </a:spcAft>
            </a:pPr>
            <a:r>
              <a:rPr lang="sv-SE" sz="1800" b="1" kern="100" dirty="0" err="1">
                <a:effectLst/>
                <a:latin typeface="Aptos" panose="020B0004020202020204" pitchFamily="34" charset="0"/>
                <a:ea typeface="Aptos" panose="020B0004020202020204" pitchFamily="34" charset="0"/>
                <a:cs typeface="Times New Roman" panose="02020603050405020304" pitchFamily="18" charset="0"/>
              </a:rPr>
              <a:t>Amnesty’s</a:t>
            </a:r>
            <a:r>
              <a:rPr lang="sv-SE" sz="1800" b="1" kern="100" dirty="0">
                <a:effectLst/>
                <a:latin typeface="Aptos" panose="020B0004020202020204" pitchFamily="34" charset="0"/>
                <a:ea typeface="Aptos" panose="020B0004020202020204" pitchFamily="34" charset="0"/>
                <a:cs typeface="Times New Roman" panose="02020603050405020304" pitchFamily="18" charset="0"/>
              </a:rPr>
              <a:t> Legal </a:t>
            </a:r>
            <a:r>
              <a:rPr lang="sv-SE" sz="1800" b="1" kern="100" dirty="0" err="1">
                <a:effectLst/>
                <a:latin typeface="Aptos" panose="020B0004020202020204" pitchFamily="34" charset="0"/>
                <a:ea typeface="Aptos" panose="020B0004020202020204" pitchFamily="34" charset="0"/>
                <a:cs typeface="Times New Roman" panose="02020603050405020304" pitchFamily="18" charset="0"/>
              </a:rPr>
              <a:t>Conclusion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Israel is committing three prohibited acts under the Genocide Convention: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Killing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Palestinians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in Gaza.</a:t>
            </a: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Causing serious bodily or mental harm.</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Deliberately inflicting conditions of life calculated to lead to the group’s physical destruction.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actions, combined with statements from senior government and military officials responsible for the offensive, demonstrate Israel’s genocidal intent. While not part of the legal conclusion, these acts occur within the context of a 57-year-long illegal military occupation, apartheid policies, and a 17-year blockade of Gaza. The blockade exacerbates the third prohibited act of deliberately inflicting life conditions calculated to bring about destruction.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027FDE92-6E96-9CAF-1F2C-215123D25524}"/>
              </a:ext>
            </a:extLst>
          </p:cNvPr>
          <p:cNvSpPr>
            <a:spLocks noGrp="1"/>
          </p:cNvSpPr>
          <p:nvPr>
            <p:ph type="sldNum" sz="quarter" idx="5"/>
          </p:nvPr>
        </p:nvSpPr>
        <p:spPr/>
        <p:txBody>
          <a:bodyPr/>
          <a:lstStyle/>
          <a:p>
            <a:fld id="{C2D3A200-4E57-4F97-BD32-A4243F164C53}" type="slidenum">
              <a:rPr lang="sv-SE" smtClean="0"/>
              <a:t>22</a:t>
            </a:fld>
            <a:endParaRPr lang="sv-SE"/>
          </a:p>
        </p:txBody>
      </p:sp>
    </p:spTree>
    <p:extLst>
      <p:ext uri="{BB962C8B-B14F-4D97-AF65-F5344CB8AC3E}">
        <p14:creationId xmlns:p14="http://schemas.microsoft.com/office/powerpoint/2010/main" val="361275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Key Findings</a:t>
            </a:r>
          </a:p>
          <a:p>
            <a:r>
              <a:rPr lang="en-US" dirty="0"/>
              <a:t>"The report identifies critical patterns of human rights violations and systemic harm inflicted on Gaza’s population.</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23</a:t>
            </a:fld>
            <a:endParaRPr lang="sv-SE"/>
          </a:p>
        </p:txBody>
      </p:sp>
    </p:spTree>
    <p:extLst>
      <p:ext uri="{BB962C8B-B14F-4D97-AF65-F5344CB8AC3E}">
        <p14:creationId xmlns:p14="http://schemas.microsoft.com/office/powerpoint/2010/main" val="2753056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24</a:t>
            </a:fld>
            <a:endParaRPr lang="sv-SE"/>
          </a:p>
        </p:txBody>
      </p:sp>
    </p:spTree>
    <p:extLst>
      <p:ext uri="{BB962C8B-B14F-4D97-AF65-F5344CB8AC3E}">
        <p14:creationId xmlns:p14="http://schemas.microsoft.com/office/powerpoint/2010/main" val="2316863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2D360-3182-738C-0DE0-5DD9DAD589E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E35D8B8-C635-5E7D-731E-7896BDF9E2C4}"/>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B4324A65-DED5-0781-4CA6-9530FCA99D64}"/>
              </a:ext>
            </a:extLst>
          </p:cNvPr>
          <p:cNvSpPr>
            <a:spLocks noGrp="1"/>
          </p:cNvSpPr>
          <p:nvPr>
            <p:ph type="body" idx="1"/>
          </p:nvPr>
        </p:nvSpPr>
        <p:spPr/>
        <p:txBody>
          <a:bodyPr/>
          <a:lstStyle/>
          <a:p>
            <a:r>
              <a:rPr lang="en-US" b="1" dirty="0"/>
              <a:t>Key Points:</a:t>
            </a:r>
            <a:endParaRPr lang="en-US" dirty="0"/>
          </a:p>
          <a:p>
            <a:pPr>
              <a:buFont typeface="+mj-lt"/>
              <a:buAutoNum type="arabicPeriod"/>
            </a:pPr>
            <a:r>
              <a:rPr lang="en-US" dirty="0"/>
              <a:t>Over 42,000 fatalities were recorded, including 13,319 children.</a:t>
            </a:r>
          </a:p>
          <a:p>
            <a:pPr>
              <a:buFont typeface="+mj-lt"/>
              <a:buAutoNum type="arabicPeriod"/>
            </a:pPr>
            <a:r>
              <a:rPr lang="en-US" dirty="0"/>
              <a:t>Entire families were wiped out in single airstrikes.</a:t>
            </a:r>
          </a:p>
          <a:p>
            <a:pPr>
              <a:buFont typeface="+mj-lt"/>
              <a:buAutoNum type="arabicPeriod"/>
            </a:pPr>
            <a:r>
              <a:rPr lang="en-US" dirty="0"/>
              <a:t>Weapons with wide-area effects were used in densely populated areas.</a:t>
            </a:r>
          </a:p>
          <a:p>
            <a:pPr>
              <a:buFont typeface="+mj-lt"/>
              <a:buAutoNum type="arabicPeriod"/>
            </a:pPr>
            <a:r>
              <a:rPr lang="en-US" dirty="0"/>
              <a:t>Nighttime bombings targeted homes, catching civilians unaware.</a:t>
            </a:r>
          </a:p>
          <a:p>
            <a:pPr>
              <a:buFont typeface="+mj-lt"/>
              <a:buAutoNum type="arabicPeriod"/>
            </a:pPr>
            <a:r>
              <a:rPr lang="en-US" dirty="0"/>
              <a:t>Hospitals, markets, and schools were frequently hit.</a:t>
            </a:r>
          </a:p>
          <a:p>
            <a:pPr>
              <a:buFont typeface="+mj-lt"/>
              <a:buAutoNum type="arabicPeriod"/>
            </a:pPr>
            <a:r>
              <a:rPr lang="en-US" dirty="0"/>
              <a:t>Many survivors face life-changing injuries, including amputations and burns.</a:t>
            </a:r>
          </a:p>
          <a:p>
            <a:pPr>
              <a:buFont typeface="+mj-lt"/>
              <a:buAutoNum type="arabicPeriod"/>
            </a:pPr>
            <a:r>
              <a:rPr lang="en-US" dirty="0"/>
              <a:t>The psychological impact on survivors, especially children, is immeasurable."</a:t>
            </a:r>
          </a:p>
          <a:p>
            <a:endParaRPr lang="sv-SE" dirty="0"/>
          </a:p>
        </p:txBody>
      </p:sp>
      <p:sp>
        <p:nvSpPr>
          <p:cNvPr id="4" name="Platshållare för bildnummer 3">
            <a:extLst>
              <a:ext uri="{FF2B5EF4-FFF2-40B4-BE49-F238E27FC236}">
                <a16:creationId xmlns:a16="http://schemas.microsoft.com/office/drawing/2014/main" id="{BE67E356-4FEE-4198-4D79-4F6DC661A2D1}"/>
              </a:ext>
            </a:extLst>
          </p:cNvPr>
          <p:cNvSpPr>
            <a:spLocks noGrp="1"/>
          </p:cNvSpPr>
          <p:nvPr>
            <p:ph type="sldNum" sz="quarter" idx="5"/>
          </p:nvPr>
        </p:nvSpPr>
        <p:spPr/>
        <p:txBody>
          <a:bodyPr/>
          <a:lstStyle/>
          <a:p>
            <a:fld id="{C2D3A200-4E57-4F97-BD32-A4243F164C53}" type="slidenum">
              <a:rPr lang="sv-SE" smtClean="0"/>
              <a:t>25</a:t>
            </a:fld>
            <a:endParaRPr lang="sv-SE"/>
          </a:p>
        </p:txBody>
      </p:sp>
    </p:spTree>
    <p:extLst>
      <p:ext uri="{BB962C8B-B14F-4D97-AF65-F5344CB8AC3E}">
        <p14:creationId xmlns:p14="http://schemas.microsoft.com/office/powerpoint/2010/main" val="2809306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9984-B268-6313-4C6F-10F3A85F433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1AA9C36-3A29-2897-2278-63A69A805A1C}"/>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6EF1598E-6467-42E2-54B9-011F6E398938}"/>
              </a:ext>
            </a:extLst>
          </p:cNvPr>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Killing and Serious Injuries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two prohibited acts under the Genocide Convention include killing members of a group and causing serious bodily or mental harm. These acts include the deliberate targeting of civilians through direct and indiscriminate attacks. For example, Amnesty documented 15 airstrikes carried out by Israeli forces between October 7, 2023, and April 20, 2024. These strikes hit 12 residential buildings, a church, a street, and a market, all civilian locations. Hundreds were killed, most of them children, and hundreds more were injured.</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Amnesty found no evidence that these airstrikes were aimed at military targets or that those killed were combatants. The strikes were designed to maximize civilian casualties, utilizing explosive weapons in densely populated areas. The timing and location of the strikes—often conducted at night while civilians slept—exacerbated their impact. In some cases, warnings were insufficient or entirely absent, leaving civilians unprepared for the attacks.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2F363336-7DDC-79E6-E272-5429E3BF50E4}"/>
              </a:ext>
            </a:extLst>
          </p:cNvPr>
          <p:cNvSpPr>
            <a:spLocks noGrp="1"/>
          </p:cNvSpPr>
          <p:nvPr>
            <p:ph type="sldNum" sz="quarter" idx="5"/>
          </p:nvPr>
        </p:nvSpPr>
        <p:spPr/>
        <p:txBody>
          <a:bodyPr/>
          <a:lstStyle/>
          <a:p>
            <a:fld id="{C2D3A200-4E57-4F97-BD32-A4243F164C53}" type="slidenum">
              <a:rPr lang="sv-SE" smtClean="0"/>
              <a:t>26</a:t>
            </a:fld>
            <a:endParaRPr lang="sv-SE"/>
          </a:p>
        </p:txBody>
      </p:sp>
    </p:spTree>
    <p:extLst>
      <p:ext uri="{BB962C8B-B14F-4D97-AF65-F5344CB8AC3E}">
        <p14:creationId xmlns:p14="http://schemas.microsoft.com/office/powerpoint/2010/main" val="1803090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Conditions of Life in Gaza</a:t>
            </a:r>
          </a:p>
          <a:p>
            <a:r>
              <a:rPr lang="en-US" dirty="0"/>
              <a:t>"The living conditions in Gaza deteriorated drastically, pushing the population to the brink of survival.</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27</a:t>
            </a:fld>
            <a:endParaRPr lang="sv-SE"/>
          </a:p>
        </p:txBody>
      </p:sp>
    </p:spTree>
    <p:extLst>
      <p:ext uri="{BB962C8B-B14F-4D97-AF65-F5344CB8AC3E}">
        <p14:creationId xmlns:p14="http://schemas.microsoft.com/office/powerpoint/2010/main" val="203100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03FF-F273-9303-B8E0-2FD57E2175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F1B2A61-5188-52B6-65FF-F752E9DD96A2}"/>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7EAE2E8D-946D-C492-A7E2-26AB8BE3D562}"/>
              </a:ext>
            </a:extLst>
          </p:cNvPr>
          <p:cNvSpPr>
            <a:spLocks noGrp="1"/>
          </p:cNvSpPr>
          <p:nvPr>
            <p:ph type="body" idx="1"/>
          </p:nvPr>
        </p:nvSpPr>
        <p:spPr/>
        <p:txBody>
          <a:bodyPr/>
          <a:lstStyle/>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third prohibited act involves deliberately inflicting conditions of life calculated to bring about the group’s physical destruction. Amnesty documented widespread destruction of essential infrastructure, including food production systems, water and sanitation networks, healthcare facilities, roads, and housing. By January 2024, 84% of healthcare facilities and 57% of water infrastructure in Gaza had been damaged or destroyed, according to a joint assessment by the World Bank, EU, and UN.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819D8C13-5B02-D9B9-E3CA-04F26382E6F4}"/>
              </a:ext>
            </a:extLst>
          </p:cNvPr>
          <p:cNvSpPr>
            <a:spLocks noGrp="1"/>
          </p:cNvSpPr>
          <p:nvPr>
            <p:ph type="sldNum" sz="quarter" idx="5"/>
          </p:nvPr>
        </p:nvSpPr>
        <p:spPr/>
        <p:txBody>
          <a:bodyPr/>
          <a:lstStyle/>
          <a:p>
            <a:fld id="{C2D3A200-4E57-4F97-BD32-A4243F164C53}" type="slidenum">
              <a:rPr lang="sv-SE" smtClean="0"/>
              <a:t>28</a:t>
            </a:fld>
            <a:endParaRPr lang="sv-SE"/>
          </a:p>
        </p:txBody>
      </p:sp>
    </p:spTree>
    <p:extLst>
      <p:ext uri="{BB962C8B-B14F-4D97-AF65-F5344CB8AC3E}">
        <p14:creationId xmlns:p14="http://schemas.microsoft.com/office/powerpoint/2010/main" val="3554790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F43A3-80E8-D746-A97B-61C360BA515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6BD46C-2FBD-CB00-FF54-CE64BC8D5456}"/>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4EBA7B7C-8484-1210-927C-8BA6706B26A5}"/>
              </a:ext>
            </a:extLst>
          </p:cNvPr>
          <p:cNvSpPr>
            <a:spLocks noGrp="1"/>
          </p:cNvSpPr>
          <p:nvPr>
            <p:ph type="body" idx="1"/>
          </p:nvPr>
        </p:nvSpPr>
        <p:spPr/>
        <p:txBody>
          <a:bodyPr/>
          <a:lstStyle/>
          <a:p>
            <a:r>
              <a:rPr lang="en-US" b="1" dirty="0"/>
              <a:t>Conditions of Life in Gaza</a:t>
            </a:r>
          </a:p>
          <a:p>
            <a:r>
              <a:rPr lang="en-US" dirty="0"/>
              <a:t>"The living conditions in Gaza deteriorated drastically, pushing the population to the brink of survival.</a:t>
            </a:r>
          </a:p>
          <a:p>
            <a:r>
              <a:rPr lang="en-US" b="1" dirty="0"/>
              <a:t>Key Points:</a:t>
            </a:r>
            <a:endParaRPr lang="en-US" dirty="0"/>
          </a:p>
          <a:p>
            <a:pPr>
              <a:buFont typeface="+mj-lt"/>
              <a:buAutoNum type="arabicPeriod"/>
            </a:pPr>
            <a:r>
              <a:rPr lang="en-US" dirty="0"/>
              <a:t>By July 2024, 63% of Gaza’s infrastructure had been damaged or destroyed.</a:t>
            </a:r>
          </a:p>
          <a:p>
            <a:pPr>
              <a:buFont typeface="+mj-lt"/>
              <a:buAutoNum type="arabicPeriod"/>
            </a:pPr>
            <a:r>
              <a:rPr lang="en-US" dirty="0"/>
              <a:t>Critical water, sanitation, and healthcare systems collapsed.</a:t>
            </a:r>
          </a:p>
          <a:p>
            <a:pPr>
              <a:buFont typeface="+mj-lt"/>
              <a:buAutoNum type="arabicPeriod"/>
            </a:pPr>
            <a:r>
              <a:rPr lang="en-US" dirty="0"/>
              <a:t>Over 15% of children under two suffered from acute malnutrition.</a:t>
            </a:r>
          </a:p>
          <a:p>
            <a:pPr>
              <a:buFont typeface="+mj-lt"/>
              <a:buAutoNum type="arabicPeriod"/>
            </a:pPr>
            <a:r>
              <a:rPr lang="en-US" dirty="0"/>
              <a:t>Diseases like sepsis and respiratory infections surged in overcrowded shelters.</a:t>
            </a:r>
          </a:p>
          <a:p>
            <a:pPr>
              <a:buFont typeface="+mj-lt"/>
              <a:buAutoNum type="arabicPeriod"/>
            </a:pPr>
            <a:r>
              <a:rPr lang="en-US" dirty="0"/>
              <a:t>The Israeli blockade prevented the import of essential goods, including fuel and medical supplies.</a:t>
            </a:r>
          </a:p>
          <a:p>
            <a:pPr>
              <a:buFont typeface="+mj-lt"/>
              <a:buAutoNum type="arabicPeriod"/>
            </a:pPr>
            <a:r>
              <a:rPr lang="en-US" dirty="0"/>
              <a:t>Families resorted to eating wild plants and animal fodder to survive.</a:t>
            </a:r>
          </a:p>
          <a:p>
            <a:pPr>
              <a:buFont typeface="+mj-lt"/>
              <a:buAutoNum type="arabicPeriod"/>
            </a:pPr>
            <a:r>
              <a:rPr lang="en-US" dirty="0"/>
              <a:t>The collapse of basic services led to preventable deaths, particularly among children."</a:t>
            </a:r>
          </a:p>
          <a:p>
            <a:endParaRPr lang="sv-SE" dirty="0"/>
          </a:p>
        </p:txBody>
      </p:sp>
      <p:sp>
        <p:nvSpPr>
          <p:cNvPr id="4" name="Platshållare för bildnummer 3">
            <a:extLst>
              <a:ext uri="{FF2B5EF4-FFF2-40B4-BE49-F238E27FC236}">
                <a16:creationId xmlns:a16="http://schemas.microsoft.com/office/drawing/2014/main" id="{A7BE338F-20F3-0C0A-DF3A-1F483C853FFE}"/>
              </a:ext>
            </a:extLst>
          </p:cNvPr>
          <p:cNvSpPr>
            <a:spLocks noGrp="1"/>
          </p:cNvSpPr>
          <p:nvPr>
            <p:ph type="sldNum" sz="quarter" idx="5"/>
          </p:nvPr>
        </p:nvSpPr>
        <p:spPr/>
        <p:txBody>
          <a:bodyPr/>
          <a:lstStyle/>
          <a:p>
            <a:fld id="{C2D3A200-4E57-4F97-BD32-A4243F164C53}" type="slidenum">
              <a:rPr lang="sv-SE" smtClean="0"/>
              <a:t>29</a:t>
            </a:fld>
            <a:endParaRPr lang="sv-SE"/>
          </a:p>
        </p:txBody>
      </p:sp>
    </p:spTree>
    <p:extLst>
      <p:ext uri="{BB962C8B-B14F-4D97-AF65-F5344CB8AC3E}">
        <p14:creationId xmlns:p14="http://schemas.microsoft.com/office/powerpoint/2010/main" val="123551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513E-568F-B140-CB0D-4CFF57E4A0C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E4B96D-262F-DF32-86EA-7BBF20E01F25}"/>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0699184E-F896-B9AF-18C1-827582DD670C}"/>
              </a:ext>
            </a:extLst>
          </p:cNvPr>
          <p:cNvSpPr>
            <a:spLocks noGrp="1"/>
          </p:cNvSpPr>
          <p:nvPr>
            <p:ph type="body" idx="1"/>
          </p:nvPr>
        </p:nvSpPr>
        <p:spPr/>
        <p:txBody>
          <a:bodyPr/>
          <a:lstStyle/>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we begin, we want to present the structure of today’s presentation.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will</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cover the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following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topics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mj-lt"/>
              <a:buAutoNum type="arabicPeriod"/>
              <a:tabLst>
                <a:tab pos="457200" algn="l"/>
              </a:tabLst>
            </a:pP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Amnesty’s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methodology</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evidence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brief overview of genocide under international law.</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application of the Genocide Convention as a legal framework.</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Amnesty’s legal conclusion on Israel’s genocide against Palestinians.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the three prohibited acts and Israel’s genocidal intent mean in practice.</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Amnesty’s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demands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sv-SE" dirty="0"/>
          </a:p>
        </p:txBody>
      </p:sp>
      <p:sp>
        <p:nvSpPr>
          <p:cNvPr id="4" name="Platshållare för bildnummer 3">
            <a:extLst>
              <a:ext uri="{FF2B5EF4-FFF2-40B4-BE49-F238E27FC236}">
                <a16:creationId xmlns:a16="http://schemas.microsoft.com/office/drawing/2014/main" id="{A020CF44-823D-1E7A-7D7C-CCC006600B05}"/>
              </a:ext>
            </a:extLst>
          </p:cNvPr>
          <p:cNvSpPr>
            <a:spLocks noGrp="1"/>
          </p:cNvSpPr>
          <p:nvPr>
            <p:ph type="sldNum" sz="quarter" idx="5"/>
          </p:nvPr>
        </p:nvSpPr>
        <p:spPr/>
        <p:txBody>
          <a:bodyPr/>
          <a:lstStyle/>
          <a:p>
            <a:fld id="{C2D3A200-4E57-4F97-BD32-A4243F164C53}" type="slidenum">
              <a:rPr lang="sv-SE" smtClean="0"/>
              <a:t>3</a:t>
            </a:fld>
            <a:endParaRPr lang="sv-SE"/>
          </a:p>
        </p:txBody>
      </p:sp>
    </p:spTree>
    <p:extLst>
      <p:ext uri="{BB962C8B-B14F-4D97-AF65-F5344CB8AC3E}">
        <p14:creationId xmlns:p14="http://schemas.microsoft.com/office/powerpoint/2010/main" val="394109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25A8A-367C-E883-558C-AF6AFBE8C5B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3B02EB2-D0E6-259B-779B-AFFAC818294E}"/>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EE4B15C1-0B3A-36B3-C1E3-C4F07C194C09}"/>
              </a:ext>
            </a:extLst>
          </p:cNvPr>
          <p:cNvSpPr>
            <a:spLocks noGrp="1"/>
          </p:cNvSpPr>
          <p:nvPr>
            <p:ph type="body" idx="1"/>
          </p:nvPr>
        </p:nvSpPr>
        <p:spPr/>
        <p:txBody>
          <a:bodyPr/>
          <a:lstStyle/>
          <a:p>
            <a:r>
              <a:rPr lang="en-US" b="1" dirty="0"/>
              <a:t>Conditions of Life in Gaza</a:t>
            </a:r>
          </a:p>
          <a:p>
            <a:r>
              <a:rPr lang="en-US" dirty="0"/>
              <a:t>"The living conditions in Gaza deteriorated drastically, pushing the population to the brink of survival.</a:t>
            </a:r>
          </a:p>
          <a:p>
            <a:r>
              <a:rPr lang="en-US" b="1" dirty="0"/>
              <a:t>Key Points:</a:t>
            </a:r>
            <a:endParaRPr lang="en-US" dirty="0"/>
          </a:p>
          <a:p>
            <a:pPr>
              <a:buFont typeface="+mj-lt"/>
              <a:buAutoNum type="arabicPeriod"/>
            </a:pPr>
            <a:r>
              <a:rPr lang="en-US" dirty="0"/>
              <a:t>By July 2024, 63% of Gaza’s infrastructure had been damaged or destroyed.</a:t>
            </a:r>
          </a:p>
          <a:p>
            <a:pPr>
              <a:buFont typeface="+mj-lt"/>
              <a:buAutoNum type="arabicPeriod"/>
            </a:pPr>
            <a:r>
              <a:rPr lang="en-US" dirty="0"/>
              <a:t>Critical water, sanitation, and healthcare systems collapsed.</a:t>
            </a:r>
          </a:p>
          <a:p>
            <a:pPr>
              <a:buFont typeface="+mj-lt"/>
              <a:buAutoNum type="arabicPeriod"/>
            </a:pPr>
            <a:r>
              <a:rPr lang="en-US" dirty="0"/>
              <a:t>Over 15% of children under two suffered from acute malnutrition.</a:t>
            </a:r>
          </a:p>
          <a:p>
            <a:pPr>
              <a:buFont typeface="+mj-lt"/>
              <a:buAutoNum type="arabicPeriod"/>
            </a:pPr>
            <a:r>
              <a:rPr lang="en-US" dirty="0"/>
              <a:t>Diseases like sepsis and respiratory infections surged in overcrowded shelters.</a:t>
            </a:r>
          </a:p>
          <a:p>
            <a:pPr>
              <a:buFont typeface="+mj-lt"/>
              <a:buAutoNum type="arabicPeriod"/>
            </a:pPr>
            <a:r>
              <a:rPr lang="en-US" dirty="0"/>
              <a:t>The Israeli blockade prevented the import of essential goods, including fuel and medical supplies.</a:t>
            </a:r>
          </a:p>
          <a:p>
            <a:pPr>
              <a:buFont typeface="+mj-lt"/>
              <a:buAutoNum type="arabicPeriod"/>
            </a:pPr>
            <a:r>
              <a:rPr lang="en-US" dirty="0"/>
              <a:t>Families resorted to eating wild plants and animal fodder to survive.</a:t>
            </a:r>
          </a:p>
          <a:p>
            <a:pPr>
              <a:buFont typeface="+mj-lt"/>
              <a:buAutoNum type="arabicPeriod"/>
            </a:pPr>
            <a:r>
              <a:rPr lang="en-US" dirty="0"/>
              <a:t>The collapse of basic services led to preventable deaths, particularly among children."</a:t>
            </a:r>
          </a:p>
          <a:p>
            <a:endParaRPr lang="sv-SE" dirty="0"/>
          </a:p>
        </p:txBody>
      </p:sp>
      <p:sp>
        <p:nvSpPr>
          <p:cNvPr id="4" name="Platshållare för bildnummer 3">
            <a:extLst>
              <a:ext uri="{FF2B5EF4-FFF2-40B4-BE49-F238E27FC236}">
                <a16:creationId xmlns:a16="http://schemas.microsoft.com/office/drawing/2014/main" id="{7C0BB645-F194-013C-C094-E0739EF2A7C0}"/>
              </a:ext>
            </a:extLst>
          </p:cNvPr>
          <p:cNvSpPr>
            <a:spLocks noGrp="1"/>
          </p:cNvSpPr>
          <p:nvPr>
            <p:ph type="sldNum" sz="quarter" idx="5"/>
          </p:nvPr>
        </p:nvSpPr>
        <p:spPr/>
        <p:txBody>
          <a:bodyPr/>
          <a:lstStyle/>
          <a:p>
            <a:fld id="{C2D3A200-4E57-4F97-BD32-A4243F164C53}" type="slidenum">
              <a:rPr lang="sv-SE" smtClean="0"/>
              <a:t>30</a:t>
            </a:fld>
            <a:endParaRPr lang="sv-SE"/>
          </a:p>
        </p:txBody>
      </p:sp>
    </p:spTree>
    <p:extLst>
      <p:ext uri="{BB962C8B-B14F-4D97-AF65-F5344CB8AC3E}">
        <p14:creationId xmlns:p14="http://schemas.microsoft.com/office/powerpoint/2010/main" val="4140557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Mass Displacement</a:t>
            </a:r>
          </a:p>
          <a:p>
            <a:r>
              <a:rPr lang="en-US" dirty="0"/>
              <a:t>"The forced displacement of Gaza’s population is unparalleled, with civilians enduring repeated evacuations under extreme conditions.</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31</a:t>
            </a:fld>
            <a:endParaRPr lang="sv-SE"/>
          </a:p>
        </p:txBody>
      </p:sp>
    </p:spTree>
    <p:extLst>
      <p:ext uri="{BB962C8B-B14F-4D97-AF65-F5344CB8AC3E}">
        <p14:creationId xmlns:p14="http://schemas.microsoft.com/office/powerpoint/2010/main" val="1324937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69CD0-343D-15A5-7970-BC29F620E1B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0A7DE0D-16B7-986B-ABE8-E4A6BFFEF7D2}"/>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5C2E5A7B-C58F-2117-E559-5087A2A2087B}"/>
              </a:ext>
            </a:extLst>
          </p:cNvPr>
          <p:cNvSpPr>
            <a:spLocks noGrp="1"/>
          </p:cNvSpPr>
          <p:nvPr>
            <p:ph type="body" idx="1"/>
          </p:nvPr>
        </p:nvSpPr>
        <p:spPr/>
        <p:txBody>
          <a:bodyPr/>
          <a:lstStyle/>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Additionally, forced displacement was a key component of these actions. Between October 2023 and September 2024, at least 59 evacuation orders forced 1.9 million Palestinians—90% of Gaza’s population—to flee, often multiple times. Many were displaced up to 10 times, with over a million crowding into Rafah in southern Gaza, where resources were already stretched beyond capacity.</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Israel’s blockade also intensified these conditions. Restrictions on the entry of food, water, and medicine, combined with long and arbitrary inspection processes, severely limited humanitarian aid. Despite promises to increase daily truckloads of aid to 500, Amnesty’s analysis showed that the highest number permitted during the nine-month period was only 220 trucks per day.</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D21244D8-A8D7-B80A-9CC8-B26BF02D890F}"/>
              </a:ext>
            </a:extLst>
          </p:cNvPr>
          <p:cNvSpPr>
            <a:spLocks noGrp="1"/>
          </p:cNvSpPr>
          <p:nvPr>
            <p:ph type="sldNum" sz="quarter" idx="5"/>
          </p:nvPr>
        </p:nvSpPr>
        <p:spPr/>
        <p:txBody>
          <a:bodyPr/>
          <a:lstStyle/>
          <a:p>
            <a:fld id="{C2D3A200-4E57-4F97-BD32-A4243F164C53}" type="slidenum">
              <a:rPr lang="sv-SE" smtClean="0"/>
              <a:t>32</a:t>
            </a:fld>
            <a:endParaRPr lang="sv-SE"/>
          </a:p>
        </p:txBody>
      </p:sp>
    </p:spTree>
    <p:extLst>
      <p:ext uri="{BB962C8B-B14F-4D97-AF65-F5344CB8AC3E}">
        <p14:creationId xmlns:p14="http://schemas.microsoft.com/office/powerpoint/2010/main" val="3174193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1FB6-CA99-455D-E952-7E3224ECF7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E2A9480-1706-EE78-3EFB-9137D58783AA}"/>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F70327F0-7C81-9729-8CFC-0D490B493A5E}"/>
              </a:ext>
            </a:extLst>
          </p:cNvPr>
          <p:cNvSpPr>
            <a:spLocks noGrp="1"/>
          </p:cNvSpPr>
          <p:nvPr>
            <p:ph type="body" idx="1"/>
          </p:nvPr>
        </p:nvSpPr>
        <p:spPr/>
        <p:txBody>
          <a:bodyPr/>
          <a:lstStyle/>
          <a:p>
            <a:r>
              <a:rPr lang="en-US" b="1" dirty="0"/>
              <a:t>Mass Displacement</a:t>
            </a:r>
          </a:p>
          <a:p>
            <a:r>
              <a:rPr lang="en-US" dirty="0"/>
              <a:t>"The forced displacement of Gaza’s population is unparalleled, with civilians enduring repeated evacuations under extreme conditions.</a:t>
            </a:r>
          </a:p>
          <a:p>
            <a:r>
              <a:rPr lang="en-US" b="1" dirty="0"/>
              <a:t>Key Points:</a:t>
            </a:r>
            <a:endParaRPr lang="en-US" dirty="0"/>
          </a:p>
          <a:p>
            <a:pPr>
              <a:buFont typeface="+mj-lt"/>
              <a:buAutoNum type="arabicPeriod"/>
            </a:pPr>
            <a:r>
              <a:rPr lang="en-US" dirty="0"/>
              <a:t>Evacuation orders were confusing and left people with nowhere to go.</a:t>
            </a:r>
          </a:p>
          <a:p>
            <a:pPr>
              <a:buFont typeface="+mj-lt"/>
              <a:buAutoNum type="arabicPeriod"/>
            </a:pPr>
            <a:r>
              <a:rPr lang="en-US" dirty="0"/>
              <a:t>The displacement disrupted education, with over 625,000 students missing an entire academic year.</a:t>
            </a:r>
          </a:p>
          <a:p>
            <a:pPr>
              <a:buFont typeface="+mj-lt"/>
              <a:buAutoNum type="arabicPeriod"/>
            </a:pPr>
            <a:r>
              <a:rPr lang="en-US" dirty="0"/>
              <a:t>Conditions in displacement zones were described as “dehumanizing” by survivors."</a:t>
            </a:r>
          </a:p>
          <a:p>
            <a:endParaRPr lang="sv-SE" dirty="0"/>
          </a:p>
        </p:txBody>
      </p:sp>
      <p:sp>
        <p:nvSpPr>
          <p:cNvPr id="4" name="Platshållare för bildnummer 3">
            <a:extLst>
              <a:ext uri="{FF2B5EF4-FFF2-40B4-BE49-F238E27FC236}">
                <a16:creationId xmlns:a16="http://schemas.microsoft.com/office/drawing/2014/main" id="{90F7FBE2-EEC2-EF8F-4F40-1A98621C3D31}"/>
              </a:ext>
            </a:extLst>
          </p:cNvPr>
          <p:cNvSpPr>
            <a:spLocks noGrp="1"/>
          </p:cNvSpPr>
          <p:nvPr>
            <p:ph type="sldNum" sz="quarter" idx="5"/>
          </p:nvPr>
        </p:nvSpPr>
        <p:spPr/>
        <p:txBody>
          <a:bodyPr/>
          <a:lstStyle/>
          <a:p>
            <a:fld id="{C2D3A200-4E57-4F97-BD32-A4243F164C53}" type="slidenum">
              <a:rPr lang="sv-SE" smtClean="0"/>
              <a:t>33</a:t>
            </a:fld>
            <a:endParaRPr lang="sv-SE"/>
          </a:p>
        </p:txBody>
      </p:sp>
    </p:spTree>
    <p:extLst>
      <p:ext uri="{BB962C8B-B14F-4D97-AF65-F5344CB8AC3E}">
        <p14:creationId xmlns:p14="http://schemas.microsoft.com/office/powerpoint/2010/main" val="3734679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128E1-321C-10A7-D0D4-B225D0AAD5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5A57E0D-3ACC-50AA-D90D-B1BC842696BD}"/>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F5599B48-0400-1543-EBDE-8C1E85A25A47}"/>
              </a:ext>
            </a:extLst>
          </p:cNvPr>
          <p:cNvSpPr>
            <a:spLocks noGrp="1"/>
          </p:cNvSpPr>
          <p:nvPr>
            <p:ph type="body" idx="1"/>
          </p:nvPr>
        </p:nvSpPr>
        <p:spPr/>
        <p:txBody>
          <a:bodyPr/>
          <a:lstStyle/>
          <a:p>
            <a:r>
              <a:rPr lang="en-US" dirty="0"/>
              <a:t>The findings reveal severe violations of international humanitarian law:</a:t>
            </a:r>
          </a:p>
          <a:p>
            <a:pPr>
              <a:buFont typeface="Arial" panose="020B0604020202020204" pitchFamily="34" charset="0"/>
              <a:buChar char="•"/>
            </a:pPr>
            <a:r>
              <a:rPr lang="en-US" dirty="0"/>
              <a:t>Tens of thousands of civilian deaths and injuries.</a:t>
            </a:r>
          </a:p>
          <a:p>
            <a:pPr>
              <a:buFont typeface="Arial" panose="020B0604020202020204" pitchFamily="34" charset="0"/>
              <a:buChar char="•"/>
            </a:pPr>
            <a:r>
              <a:rPr lang="en-US" dirty="0"/>
              <a:t>90% of Gaza’s population displaced multiple times. These figures underscore the catastrophic human cost of the offensive.</a:t>
            </a:r>
          </a:p>
          <a:p>
            <a:endParaRPr lang="sv-SE" dirty="0"/>
          </a:p>
        </p:txBody>
      </p:sp>
      <p:sp>
        <p:nvSpPr>
          <p:cNvPr id="4" name="Platshållare för bildnummer 3">
            <a:extLst>
              <a:ext uri="{FF2B5EF4-FFF2-40B4-BE49-F238E27FC236}">
                <a16:creationId xmlns:a16="http://schemas.microsoft.com/office/drawing/2014/main" id="{CDA1697F-13BC-4363-7680-376F05BE784E}"/>
              </a:ext>
            </a:extLst>
          </p:cNvPr>
          <p:cNvSpPr>
            <a:spLocks noGrp="1"/>
          </p:cNvSpPr>
          <p:nvPr>
            <p:ph type="sldNum" sz="quarter" idx="5"/>
          </p:nvPr>
        </p:nvSpPr>
        <p:spPr/>
        <p:txBody>
          <a:bodyPr/>
          <a:lstStyle/>
          <a:p>
            <a:fld id="{C2D3A200-4E57-4F97-BD32-A4243F164C53}" type="slidenum">
              <a:rPr lang="sv-SE" smtClean="0"/>
              <a:t>34</a:t>
            </a:fld>
            <a:endParaRPr lang="sv-SE"/>
          </a:p>
        </p:txBody>
      </p:sp>
    </p:spTree>
    <p:extLst>
      <p:ext uri="{BB962C8B-B14F-4D97-AF65-F5344CB8AC3E}">
        <p14:creationId xmlns:p14="http://schemas.microsoft.com/office/powerpoint/2010/main" val="4216053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B95A-D8BC-CE78-89F3-D62BD219B9F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FD2F3A0-747B-5806-8288-A72BB13450CB}"/>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921BE720-4C12-5567-64E8-A70A8FA7D761}"/>
              </a:ext>
            </a:extLst>
          </p:cNvPr>
          <p:cNvSpPr>
            <a:spLocks noGrp="1"/>
          </p:cNvSpPr>
          <p:nvPr>
            <p:ph type="body" idx="1"/>
          </p:nvPr>
        </p:nvSpPr>
        <p:spPr/>
        <p:txBody>
          <a:bodyPr/>
          <a:lstStyle/>
          <a:p>
            <a:r>
              <a:rPr lang="en-US" b="1" dirty="0"/>
              <a:t>Key Findings</a:t>
            </a:r>
          </a:p>
          <a:p>
            <a:r>
              <a:rPr lang="en-US" dirty="0"/>
              <a:t>Humanitarian aid was obstructed, exacerbating suffering.</a:t>
            </a:r>
          </a:p>
          <a:p>
            <a:pPr>
              <a:buFont typeface="+mj-lt"/>
              <a:buAutoNum type="arabicPeriod"/>
            </a:pPr>
            <a:r>
              <a:rPr lang="en-US" dirty="0"/>
              <a:t>Civilians endured relentless bombing, often with no safe zones.</a:t>
            </a:r>
          </a:p>
          <a:p>
            <a:pPr>
              <a:buFont typeface="+mj-lt"/>
              <a:buAutoNum type="arabicPeriod"/>
            </a:pPr>
            <a:r>
              <a:rPr lang="en-US" dirty="0"/>
              <a:t>Children faced the highest toll, both in fatalities and in long-term trauma.</a:t>
            </a:r>
          </a:p>
          <a:p>
            <a:pPr>
              <a:buFont typeface="+mj-lt"/>
              <a:buAutoNum type="arabicPeriod"/>
            </a:pPr>
            <a:r>
              <a:rPr lang="en-US" dirty="0"/>
              <a:t>These actions constitute severe violations of international humanitarian law."</a:t>
            </a:r>
          </a:p>
          <a:p>
            <a:endParaRPr lang="sv-SE" dirty="0"/>
          </a:p>
        </p:txBody>
      </p:sp>
      <p:sp>
        <p:nvSpPr>
          <p:cNvPr id="4" name="Platshållare för bildnummer 3">
            <a:extLst>
              <a:ext uri="{FF2B5EF4-FFF2-40B4-BE49-F238E27FC236}">
                <a16:creationId xmlns:a16="http://schemas.microsoft.com/office/drawing/2014/main" id="{EC40E66F-32F2-83B7-382F-71996E578FFA}"/>
              </a:ext>
            </a:extLst>
          </p:cNvPr>
          <p:cNvSpPr>
            <a:spLocks noGrp="1"/>
          </p:cNvSpPr>
          <p:nvPr>
            <p:ph type="sldNum" sz="quarter" idx="5"/>
          </p:nvPr>
        </p:nvSpPr>
        <p:spPr/>
        <p:txBody>
          <a:bodyPr/>
          <a:lstStyle/>
          <a:p>
            <a:fld id="{C2D3A200-4E57-4F97-BD32-A4243F164C53}" type="slidenum">
              <a:rPr lang="sv-SE" smtClean="0"/>
              <a:t>35</a:t>
            </a:fld>
            <a:endParaRPr lang="sv-SE"/>
          </a:p>
        </p:txBody>
      </p:sp>
    </p:spTree>
    <p:extLst>
      <p:ext uri="{BB962C8B-B14F-4D97-AF65-F5344CB8AC3E}">
        <p14:creationId xmlns:p14="http://schemas.microsoft.com/office/powerpoint/2010/main" val="537747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Recommendations</a:t>
            </a:r>
          </a:p>
          <a:p>
            <a:r>
              <a:rPr lang="en-US" dirty="0"/>
              <a:t>"The report concludes with urgent recommendations to address the crisis and prevent further violations.</a:t>
            </a:r>
          </a:p>
          <a:p>
            <a:r>
              <a:rPr lang="en-US" b="1" dirty="0"/>
              <a:t>Key Points:</a:t>
            </a:r>
            <a:endParaRPr lang="en-US" dirty="0"/>
          </a:p>
          <a:p>
            <a:pPr>
              <a:buFont typeface="+mj-lt"/>
              <a:buAutoNum type="arabicPeriod"/>
            </a:pPr>
            <a:r>
              <a:rPr lang="en-US" dirty="0"/>
              <a:t>An immediate cessation of hostilities is essential to save lives.</a:t>
            </a:r>
          </a:p>
          <a:p>
            <a:pPr>
              <a:buFont typeface="+mj-lt"/>
              <a:buAutoNum type="arabicPeriod"/>
            </a:pPr>
            <a:r>
              <a:rPr lang="en-US" dirty="0"/>
              <a:t>Unrestricted humanitarian access must be guaranteed.</a:t>
            </a:r>
          </a:p>
          <a:p>
            <a:pPr>
              <a:buFont typeface="+mj-lt"/>
              <a:buAutoNum type="arabicPeriod"/>
            </a:pPr>
            <a:r>
              <a:rPr lang="en-US" dirty="0"/>
              <a:t>Perpetrators of violations should face accountability through international mechanisms.</a:t>
            </a:r>
          </a:p>
          <a:p>
            <a:pPr>
              <a:buFont typeface="+mj-lt"/>
              <a:buAutoNum type="arabicPeriod"/>
            </a:pPr>
            <a:r>
              <a:rPr lang="en-US" dirty="0"/>
              <a:t>Comprehensive support is needed to rebuild Gaza’s infrastructure and society.</a:t>
            </a:r>
          </a:p>
          <a:p>
            <a:pPr>
              <a:buFont typeface="+mj-lt"/>
              <a:buAutoNum type="arabicPeriod"/>
            </a:pPr>
            <a:r>
              <a:rPr lang="en-US" dirty="0"/>
              <a:t>International actors must pressure Israel to comply with humanitarian laws.</a:t>
            </a:r>
          </a:p>
          <a:p>
            <a:pPr>
              <a:buFont typeface="+mj-lt"/>
              <a:buAutoNum type="arabicPeriod"/>
            </a:pPr>
            <a:r>
              <a:rPr lang="en-US" dirty="0"/>
              <a:t>Long-term strategies should focus on addressing the root causes of the conflict.</a:t>
            </a:r>
          </a:p>
          <a:p>
            <a:pPr>
              <a:buFont typeface="+mj-lt"/>
              <a:buAutoNum type="arabicPeriod"/>
            </a:pPr>
            <a:r>
              <a:rPr lang="en-US" dirty="0"/>
              <a:t>Advocacy and solidarity are crucial in amplifying the voices of affected communities."</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36</a:t>
            </a:fld>
            <a:endParaRPr lang="sv-SE"/>
          </a:p>
        </p:txBody>
      </p:sp>
    </p:spTree>
    <p:extLst>
      <p:ext uri="{BB962C8B-B14F-4D97-AF65-F5344CB8AC3E}">
        <p14:creationId xmlns:p14="http://schemas.microsoft.com/office/powerpoint/2010/main" val="3147445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075A-A7C9-3003-93A2-16FD626BC8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088CC7E-FC57-BC37-2BDB-66B950EB0EE0}"/>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905504C2-AD73-BFBD-2999-D134963653DA}"/>
              </a:ext>
            </a:extLst>
          </p:cNvPr>
          <p:cNvSpPr>
            <a:spLocks noGrp="1"/>
          </p:cNvSpPr>
          <p:nvPr>
            <p:ph type="body" idx="1"/>
          </p:nvPr>
        </p:nvSpPr>
        <p:spPr/>
        <p:txBody>
          <a:bodyPr/>
          <a:lstStyle/>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Amnesty demands that Israel immediately cease its genocide against Palestinians in Gaza. All states, particularly those with influence over Israel, must fulfill their legal obligations under the Genocide Convention to prevent and punish genocide. This includes halting arms transfers to Israel, supporting international investigations, and pressuring Israel to allow independent observers into Gaza.</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States must also ensure accountability by cooperating with international courts and mechanisms to prosecute those responsible for genocide and other violations of international law. Evidence collection is vital for future processes to deliver justice and reparations for victims.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A429B4D1-4CCC-580E-1E79-018A74D3D889}"/>
              </a:ext>
            </a:extLst>
          </p:cNvPr>
          <p:cNvSpPr>
            <a:spLocks noGrp="1"/>
          </p:cNvSpPr>
          <p:nvPr>
            <p:ph type="sldNum" sz="quarter" idx="5"/>
          </p:nvPr>
        </p:nvSpPr>
        <p:spPr/>
        <p:txBody>
          <a:bodyPr/>
          <a:lstStyle/>
          <a:p>
            <a:fld id="{C2D3A200-4E57-4F97-BD32-A4243F164C53}" type="slidenum">
              <a:rPr lang="sv-SE" smtClean="0"/>
              <a:t>37</a:t>
            </a:fld>
            <a:endParaRPr lang="sv-SE"/>
          </a:p>
        </p:txBody>
      </p:sp>
    </p:spTree>
    <p:extLst>
      <p:ext uri="{BB962C8B-B14F-4D97-AF65-F5344CB8AC3E}">
        <p14:creationId xmlns:p14="http://schemas.microsoft.com/office/powerpoint/2010/main" val="1384561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111C8-C33F-B541-4A7B-5EAD2A20CCA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D575C42-136E-8EB8-0182-3A5EE8665B9F}"/>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E9AFD027-2840-B4EA-5017-F9CC85AA01A5}"/>
              </a:ext>
            </a:extLst>
          </p:cNvPr>
          <p:cNvSpPr>
            <a:spLocks noGrp="1"/>
          </p:cNvSpPr>
          <p:nvPr>
            <p:ph type="body" idx="1"/>
          </p:nvPr>
        </p:nvSpPr>
        <p:spPr/>
        <p:txBody>
          <a:bodyPr/>
          <a:lstStyle/>
          <a:p>
            <a:pPr>
              <a:buFont typeface="+mj-lt"/>
              <a:buAutoNum type="arabicPeriod"/>
            </a:pPr>
            <a:r>
              <a:rPr lang="en-US" dirty="0"/>
              <a:t>International actors must pressure Israel to comply with humanitarian laws.</a:t>
            </a:r>
          </a:p>
          <a:p>
            <a:pPr>
              <a:buFont typeface="+mj-lt"/>
              <a:buAutoNum type="arabicPeriod"/>
            </a:pPr>
            <a:r>
              <a:rPr lang="en-US" dirty="0"/>
              <a:t>Long-term strategies should focus on addressing the root causes of the conflict.</a:t>
            </a:r>
          </a:p>
          <a:p>
            <a:pPr>
              <a:buFont typeface="+mj-lt"/>
              <a:buAutoNum type="arabicPeriod"/>
            </a:pPr>
            <a:r>
              <a:rPr lang="en-US" dirty="0"/>
              <a:t>Advocacy and solidarity are crucial in amplifying the voices of affected communities."</a:t>
            </a:r>
          </a:p>
          <a:p>
            <a:endParaRPr lang="sv-SE" dirty="0"/>
          </a:p>
        </p:txBody>
      </p:sp>
      <p:sp>
        <p:nvSpPr>
          <p:cNvPr id="4" name="Platshållare för bildnummer 3">
            <a:extLst>
              <a:ext uri="{FF2B5EF4-FFF2-40B4-BE49-F238E27FC236}">
                <a16:creationId xmlns:a16="http://schemas.microsoft.com/office/drawing/2014/main" id="{5DD1EEFB-EBCF-902A-198D-4BD88F36792B}"/>
              </a:ext>
            </a:extLst>
          </p:cNvPr>
          <p:cNvSpPr>
            <a:spLocks noGrp="1"/>
          </p:cNvSpPr>
          <p:nvPr>
            <p:ph type="sldNum" sz="quarter" idx="5"/>
          </p:nvPr>
        </p:nvSpPr>
        <p:spPr/>
        <p:txBody>
          <a:bodyPr/>
          <a:lstStyle/>
          <a:p>
            <a:fld id="{C2D3A200-4E57-4F97-BD32-A4243F164C53}" type="slidenum">
              <a:rPr lang="sv-SE" smtClean="0"/>
              <a:t>38</a:t>
            </a:fld>
            <a:endParaRPr lang="sv-SE"/>
          </a:p>
        </p:txBody>
      </p:sp>
    </p:spTree>
    <p:extLst>
      <p:ext uri="{BB962C8B-B14F-4D97-AF65-F5344CB8AC3E}">
        <p14:creationId xmlns:p14="http://schemas.microsoft.com/office/powerpoint/2010/main" val="452058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b="1" dirty="0"/>
              <a:t>Conclusion</a:t>
            </a:r>
          </a:p>
          <a:p>
            <a:r>
              <a:rPr lang="en-US" dirty="0"/>
              <a:t>"In conclusion, the evidence presented in this report underscores the urgent need for action. The systematic violations in Gaza highlight the importance of accountability and the protection of human rights.</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39</a:t>
            </a:fld>
            <a:endParaRPr lang="sv-SE"/>
          </a:p>
        </p:txBody>
      </p:sp>
    </p:spTree>
    <p:extLst>
      <p:ext uri="{BB962C8B-B14F-4D97-AF65-F5344CB8AC3E}">
        <p14:creationId xmlns:p14="http://schemas.microsoft.com/office/powerpoint/2010/main" val="267651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en-US" dirty="0"/>
              <a:t>Gaza is one of the world’s most densely populated regions, with over 2.2 million people living in just 365 square kilometers. Years of occupation, systemic restrictions, and limited resources have created daily challenges for its population. The October 2023 military offensive greatly exacerbated these struggles.</a:t>
            </a:r>
          </a:p>
          <a:p>
            <a:endParaRPr lang="sv-SE" dirty="0"/>
          </a:p>
        </p:txBody>
      </p:sp>
      <p:sp>
        <p:nvSpPr>
          <p:cNvPr id="4" name="Platshållare för bildnummer 3"/>
          <p:cNvSpPr>
            <a:spLocks noGrp="1"/>
          </p:cNvSpPr>
          <p:nvPr>
            <p:ph type="sldNum" sz="quarter" idx="5"/>
          </p:nvPr>
        </p:nvSpPr>
        <p:spPr/>
        <p:txBody>
          <a:bodyPr/>
          <a:lstStyle/>
          <a:p>
            <a:fld id="{C2D3A200-4E57-4F97-BD32-A4243F164C53}" type="slidenum">
              <a:rPr lang="sv-SE" smtClean="0"/>
              <a:t>4</a:t>
            </a:fld>
            <a:endParaRPr lang="sv-SE"/>
          </a:p>
        </p:txBody>
      </p:sp>
    </p:spTree>
    <p:extLst>
      <p:ext uri="{BB962C8B-B14F-4D97-AF65-F5344CB8AC3E}">
        <p14:creationId xmlns:p14="http://schemas.microsoft.com/office/powerpoint/2010/main" val="953018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D8008-FF51-DF6A-CC44-AE9D00DA1A3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285B633-C77D-F38B-C583-A30F8C0BB4A5}"/>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921A6DDA-E4FA-AB1B-B874-8071E431266D}"/>
              </a:ext>
            </a:extLst>
          </p:cNvPr>
          <p:cNvSpPr>
            <a:spLocks noGrp="1"/>
          </p:cNvSpPr>
          <p:nvPr>
            <p:ph type="body" idx="1"/>
          </p:nvPr>
        </p:nvSpPr>
        <p:spPr/>
        <p:txBody>
          <a:bodyPr/>
          <a:lstStyle/>
          <a:p>
            <a:r>
              <a:rPr lang="en-US" b="1" dirty="0"/>
              <a:t>Key Points:</a:t>
            </a:r>
            <a:endParaRPr lang="en-US" dirty="0"/>
          </a:p>
          <a:p>
            <a:pPr>
              <a:buFont typeface="+mj-lt"/>
              <a:buAutoNum type="arabicPeriod"/>
            </a:pPr>
            <a:r>
              <a:rPr lang="en-US" dirty="0"/>
              <a:t>The scale of destruction and loss is unprecedented.</a:t>
            </a:r>
          </a:p>
          <a:p>
            <a:pPr>
              <a:buFont typeface="+mj-lt"/>
              <a:buAutoNum type="arabicPeriod"/>
            </a:pPr>
            <a:r>
              <a:rPr lang="en-US" dirty="0"/>
              <a:t>Immediate intervention is necessary to prevent further atrocities.</a:t>
            </a:r>
          </a:p>
          <a:p>
            <a:pPr>
              <a:buFont typeface="+mj-lt"/>
              <a:buAutoNum type="arabicPeriod"/>
            </a:pPr>
            <a:r>
              <a:rPr lang="en-US" dirty="0"/>
              <a:t>Addressing the humanitarian crisis requires global cooperation.</a:t>
            </a:r>
          </a:p>
          <a:p>
            <a:pPr>
              <a:buFont typeface="+mj-lt"/>
              <a:buAutoNum type="arabicPeriod"/>
            </a:pPr>
            <a:r>
              <a:rPr lang="en-US" dirty="0"/>
              <a:t>Long-term peace and justice depend on addressing systemic issues.</a:t>
            </a:r>
          </a:p>
          <a:p>
            <a:pPr>
              <a:buFont typeface="+mj-lt"/>
              <a:buAutoNum type="arabicPeriod"/>
            </a:pPr>
            <a:r>
              <a:rPr lang="en-US" dirty="0"/>
              <a:t>The international community must uphold its obligations under international law.</a:t>
            </a:r>
          </a:p>
          <a:p>
            <a:pPr>
              <a:buFont typeface="+mj-lt"/>
              <a:buAutoNum type="arabicPeriod"/>
            </a:pPr>
            <a:r>
              <a:rPr lang="en-US" dirty="0"/>
              <a:t>This report serves as a call to action for governments, organizations, and individuals.</a:t>
            </a:r>
          </a:p>
          <a:p>
            <a:pPr>
              <a:buFont typeface="+mj-lt"/>
              <a:buAutoNum type="arabicPeriod"/>
            </a:pPr>
            <a:r>
              <a:rPr lang="en-US" dirty="0"/>
              <a:t>Together, we can advocate for a just and sustainable resolution to the crisis."</a:t>
            </a:r>
          </a:p>
          <a:p>
            <a:endParaRPr lang="sv-SE" dirty="0"/>
          </a:p>
        </p:txBody>
      </p:sp>
      <p:sp>
        <p:nvSpPr>
          <p:cNvPr id="4" name="Platshållare för bildnummer 3">
            <a:extLst>
              <a:ext uri="{FF2B5EF4-FFF2-40B4-BE49-F238E27FC236}">
                <a16:creationId xmlns:a16="http://schemas.microsoft.com/office/drawing/2014/main" id="{426D7EBC-3C56-3AF9-E0FE-31032B495064}"/>
              </a:ext>
            </a:extLst>
          </p:cNvPr>
          <p:cNvSpPr>
            <a:spLocks noGrp="1"/>
          </p:cNvSpPr>
          <p:nvPr>
            <p:ph type="sldNum" sz="quarter" idx="5"/>
          </p:nvPr>
        </p:nvSpPr>
        <p:spPr/>
        <p:txBody>
          <a:bodyPr/>
          <a:lstStyle/>
          <a:p>
            <a:fld id="{C2D3A200-4E57-4F97-BD32-A4243F164C53}" type="slidenum">
              <a:rPr lang="sv-SE" smtClean="0"/>
              <a:t>40</a:t>
            </a:fld>
            <a:endParaRPr lang="sv-SE"/>
          </a:p>
        </p:txBody>
      </p:sp>
    </p:spTree>
    <p:extLst>
      <p:ext uri="{BB962C8B-B14F-4D97-AF65-F5344CB8AC3E}">
        <p14:creationId xmlns:p14="http://schemas.microsoft.com/office/powerpoint/2010/main" val="2227621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36EE-6AF6-E1B0-35F0-03AB42207B1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35A26AB-423B-CB11-951E-5BA595731151}"/>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21CCBC32-B9E5-4D92-09E6-78B569AEFCDD}"/>
              </a:ext>
            </a:extLst>
          </p:cNvPr>
          <p:cNvSpPr>
            <a:spLocks noGrp="1"/>
          </p:cNvSpPr>
          <p:nvPr>
            <p:ph type="body" idx="1"/>
          </p:nvPr>
        </p:nvSpPr>
        <p:spPr/>
        <p:txBody>
          <a:bodyPr/>
          <a:lstStyle/>
          <a:p>
            <a:r>
              <a:rPr lang="en-US" b="1" dirty="0"/>
              <a:t>Conclusion</a:t>
            </a:r>
          </a:p>
          <a:p>
            <a:r>
              <a:rPr lang="en-US" dirty="0"/>
              <a:t>"In conclusion, the evidence presented in this report underscores the urgent need for action. The systematic violations in Gaza highlight the importance of accountability and the protection of human rights.</a:t>
            </a:r>
          </a:p>
          <a:p>
            <a:r>
              <a:rPr lang="en-US" b="1" dirty="0"/>
              <a:t>Key Points:</a:t>
            </a:r>
            <a:endParaRPr lang="en-US" dirty="0"/>
          </a:p>
          <a:p>
            <a:pPr>
              <a:buFont typeface="+mj-lt"/>
              <a:buAutoNum type="arabicPeriod"/>
            </a:pPr>
            <a:r>
              <a:rPr lang="en-US" dirty="0"/>
              <a:t>The scale of destruction and loss is unprecedented.</a:t>
            </a:r>
          </a:p>
          <a:p>
            <a:pPr>
              <a:buFont typeface="+mj-lt"/>
              <a:buAutoNum type="arabicPeriod"/>
            </a:pPr>
            <a:r>
              <a:rPr lang="en-US" dirty="0"/>
              <a:t>Immediate intervention is necessary to prevent further atrocities.</a:t>
            </a:r>
          </a:p>
          <a:p>
            <a:pPr>
              <a:buFont typeface="+mj-lt"/>
              <a:buAutoNum type="arabicPeriod"/>
            </a:pPr>
            <a:r>
              <a:rPr lang="en-US" dirty="0"/>
              <a:t>Addressing the humanitarian crisis requires global cooperation.</a:t>
            </a:r>
          </a:p>
          <a:p>
            <a:pPr>
              <a:buFont typeface="+mj-lt"/>
              <a:buAutoNum type="arabicPeriod"/>
            </a:pPr>
            <a:r>
              <a:rPr lang="en-US" dirty="0"/>
              <a:t>Long-term peace and justice depend on addressing systemic issues.</a:t>
            </a:r>
          </a:p>
          <a:p>
            <a:pPr>
              <a:buFont typeface="+mj-lt"/>
              <a:buAutoNum type="arabicPeriod"/>
            </a:pPr>
            <a:r>
              <a:rPr lang="en-US" dirty="0"/>
              <a:t>The international community must uphold its obligations under international law.</a:t>
            </a:r>
          </a:p>
          <a:p>
            <a:pPr>
              <a:buFont typeface="+mj-lt"/>
              <a:buAutoNum type="arabicPeriod"/>
            </a:pPr>
            <a:r>
              <a:rPr lang="en-US" dirty="0"/>
              <a:t>This report serves as a call to action for governments, organizations, and individuals.</a:t>
            </a:r>
          </a:p>
          <a:p>
            <a:pPr>
              <a:buFont typeface="+mj-lt"/>
              <a:buAutoNum type="arabicPeriod"/>
            </a:pPr>
            <a:r>
              <a:rPr lang="en-US" dirty="0"/>
              <a:t>Together, we can advocate for a just and sustainable resolution to the crisis."</a:t>
            </a:r>
          </a:p>
          <a:p>
            <a:endParaRPr lang="sv-SE" dirty="0"/>
          </a:p>
        </p:txBody>
      </p:sp>
      <p:sp>
        <p:nvSpPr>
          <p:cNvPr id="4" name="Platshållare för bildnummer 3">
            <a:extLst>
              <a:ext uri="{FF2B5EF4-FFF2-40B4-BE49-F238E27FC236}">
                <a16:creationId xmlns:a16="http://schemas.microsoft.com/office/drawing/2014/main" id="{F5995E55-CB23-2364-6F5D-DA86F62782C1}"/>
              </a:ext>
            </a:extLst>
          </p:cNvPr>
          <p:cNvSpPr>
            <a:spLocks noGrp="1"/>
          </p:cNvSpPr>
          <p:nvPr>
            <p:ph type="sldNum" sz="quarter" idx="5"/>
          </p:nvPr>
        </p:nvSpPr>
        <p:spPr/>
        <p:txBody>
          <a:bodyPr/>
          <a:lstStyle/>
          <a:p>
            <a:fld id="{C2D3A200-4E57-4F97-BD32-A4243F164C53}" type="slidenum">
              <a:rPr lang="sv-SE" smtClean="0"/>
              <a:t>41</a:t>
            </a:fld>
            <a:endParaRPr lang="sv-SE"/>
          </a:p>
        </p:txBody>
      </p:sp>
    </p:spTree>
    <p:extLst>
      <p:ext uri="{BB962C8B-B14F-4D97-AF65-F5344CB8AC3E}">
        <p14:creationId xmlns:p14="http://schemas.microsoft.com/office/powerpoint/2010/main" val="161384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040C5-7194-1F94-27C2-FB6EA75388A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5688877-6B1A-55DB-2B1F-CF5B2D80ED7F}"/>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97383616-FF2F-328B-582C-6B88F3794F95}"/>
              </a:ext>
            </a:extLst>
          </p:cNvPr>
          <p:cNvSpPr>
            <a:spLocks noGrp="1"/>
          </p:cNvSpPr>
          <p:nvPr>
            <p:ph type="body" idx="1"/>
          </p:nvPr>
        </p:nvSpPr>
        <p:spPr/>
        <p:txBody>
          <a:bodyPr/>
          <a:lstStyle/>
          <a:p>
            <a:r>
              <a:rPr lang="en-US" dirty="0"/>
              <a:t>Since 2007, Gaza has been under blockade, severely restricting movement and trade. By 2023, 80% of its population relied on humanitarian aid. Even before the offensive, Gaza’s infrastructure was in crisis due to repeated military actions</a:t>
            </a:r>
          </a:p>
          <a:p>
            <a:endParaRPr lang="sv-SE" dirty="0"/>
          </a:p>
        </p:txBody>
      </p:sp>
      <p:sp>
        <p:nvSpPr>
          <p:cNvPr id="4" name="Platshållare för bildnummer 3">
            <a:extLst>
              <a:ext uri="{FF2B5EF4-FFF2-40B4-BE49-F238E27FC236}">
                <a16:creationId xmlns:a16="http://schemas.microsoft.com/office/drawing/2014/main" id="{3A416B1A-1F9E-3C32-180F-74AC6F952464}"/>
              </a:ext>
            </a:extLst>
          </p:cNvPr>
          <p:cNvSpPr>
            <a:spLocks noGrp="1"/>
          </p:cNvSpPr>
          <p:nvPr>
            <p:ph type="sldNum" sz="quarter" idx="5"/>
          </p:nvPr>
        </p:nvSpPr>
        <p:spPr/>
        <p:txBody>
          <a:bodyPr/>
          <a:lstStyle/>
          <a:p>
            <a:fld id="{C2D3A200-4E57-4F97-BD32-A4243F164C53}" type="slidenum">
              <a:rPr lang="sv-SE" smtClean="0"/>
              <a:t>5</a:t>
            </a:fld>
            <a:endParaRPr lang="sv-SE"/>
          </a:p>
        </p:txBody>
      </p:sp>
    </p:spTree>
    <p:extLst>
      <p:ext uri="{BB962C8B-B14F-4D97-AF65-F5344CB8AC3E}">
        <p14:creationId xmlns:p14="http://schemas.microsoft.com/office/powerpoint/2010/main" val="315650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1E5DC-AE82-3208-9304-DC4765D9559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7720420-0269-C40C-E825-AD7E91CC6CED}"/>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4035E299-6B5F-99EF-8AC6-3FF4298F1FE9}"/>
              </a:ext>
            </a:extLst>
          </p:cNvPr>
          <p:cNvSpPr>
            <a:spLocks noGrp="1"/>
          </p:cNvSpPr>
          <p:nvPr>
            <p:ph type="body" idx="1"/>
          </p:nvPr>
        </p:nvSpPr>
        <p:spPr/>
        <p:txBody>
          <a:bodyPr/>
          <a:lstStyle/>
          <a:p>
            <a:r>
              <a:rPr lang="en-US" dirty="0"/>
              <a:t>The population includes a high percentage of children, making the impact of violence particularly devastating. Despite international warnings about Gaza’s worsening humanitarian situation, the 2023 offensive marked an alarming escalation in violence and displacement.</a:t>
            </a:r>
          </a:p>
          <a:p>
            <a:endParaRPr lang="sv-SE" dirty="0"/>
          </a:p>
        </p:txBody>
      </p:sp>
      <p:sp>
        <p:nvSpPr>
          <p:cNvPr id="4" name="Platshållare för bildnummer 3">
            <a:extLst>
              <a:ext uri="{FF2B5EF4-FFF2-40B4-BE49-F238E27FC236}">
                <a16:creationId xmlns:a16="http://schemas.microsoft.com/office/drawing/2014/main" id="{E787BF1B-1B6E-BBF1-D104-AC8AEB2C9945}"/>
              </a:ext>
            </a:extLst>
          </p:cNvPr>
          <p:cNvSpPr>
            <a:spLocks noGrp="1"/>
          </p:cNvSpPr>
          <p:nvPr>
            <p:ph type="sldNum" sz="quarter" idx="5"/>
          </p:nvPr>
        </p:nvSpPr>
        <p:spPr/>
        <p:txBody>
          <a:bodyPr/>
          <a:lstStyle/>
          <a:p>
            <a:fld id="{C2D3A200-4E57-4F97-BD32-A4243F164C53}" type="slidenum">
              <a:rPr lang="sv-SE" smtClean="0"/>
              <a:t>6</a:t>
            </a:fld>
            <a:endParaRPr lang="sv-SE"/>
          </a:p>
        </p:txBody>
      </p:sp>
    </p:spTree>
    <p:extLst>
      <p:ext uri="{BB962C8B-B14F-4D97-AF65-F5344CB8AC3E}">
        <p14:creationId xmlns:p14="http://schemas.microsoft.com/office/powerpoint/2010/main" val="279879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8632C-B705-97A7-1E99-06C55B3912A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6816838-E14B-B90B-A5E3-F7F8ED8C289C}"/>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46DE8AFE-F0A4-A055-97F9-CA77BF717930}"/>
              </a:ext>
            </a:extLst>
          </p:cNvPr>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Methodology and Evidence</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majority of investigations were conducted between October 7, 2023, and July 2024, with verification and updates continuing thereafter. Amnesty’s findings are based on investigations published in separate statements since October 7, 2023. Evidence includes visual and digital materials such as satellite imagery, videos, photos, media reports, statements, reports, and data from UN agencies, humanitarian organizations, and both Palestinian and Israeli human rights groups.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Over nine months, we examined various incidents and documented Israel’s actions. Additionally, we analyzed developments after July 2024 to verify and confirm information. Updates on deaths, injuries, and displacements were made up until September-October 2024, reflecting a year-long timeline. We also incorporated international assessments, including updates from UN bodies and developments in court cases within Israel and on an international level.</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From October 2023 to September 2024, Amnesty interviewed 212 individuals, many multiple times, to document Israel’s systematic actions in Gaza. These interviews included victims and witnesses of airstrikes, displacement, detention, destruction of civilian infrastructure, and restrictions on humanitarian aid. To understand the specific issues related to humanitarian aid and living conditions, Amnesty spoke with local authorities in Gaza, Palestinian healthcare workers, humanitarian organizations, and Israeli and Palestinian NGOs.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analysis includes visual and digital evidence documenting the actions of Israeli forces in Gaza. We examined satellite images, videos, and photos published online or directly obtained by investigators. We also reviewed a vast number of media reports, statements, and reports from international organizations, the UN, and human rights groups from both sides.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AA4D37C7-89FD-1040-752A-EDCA2BDA4BF3}"/>
              </a:ext>
            </a:extLst>
          </p:cNvPr>
          <p:cNvSpPr>
            <a:spLocks noGrp="1"/>
          </p:cNvSpPr>
          <p:nvPr>
            <p:ph type="sldNum" sz="quarter" idx="5"/>
          </p:nvPr>
        </p:nvSpPr>
        <p:spPr/>
        <p:txBody>
          <a:bodyPr/>
          <a:lstStyle/>
          <a:p>
            <a:fld id="{C2D3A200-4E57-4F97-BD32-A4243F164C53}" type="slidenum">
              <a:rPr lang="sv-SE" smtClean="0"/>
              <a:t>7</a:t>
            </a:fld>
            <a:endParaRPr lang="sv-SE"/>
          </a:p>
        </p:txBody>
      </p:sp>
    </p:spTree>
    <p:extLst>
      <p:ext uri="{BB962C8B-B14F-4D97-AF65-F5344CB8AC3E}">
        <p14:creationId xmlns:p14="http://schemas.microsoft.com/office/powerpoint/2010/main" val="141746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1849-9AF9-A6CF-E5BF-3D49164BBA3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6B69EA6-B478-5838-3D5B-768A6D25E6F4}"/>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F3FC5DD7-8AF3-892C-F918-2D757CE48579}"/>
              </a:ext>
            </a:extLst>
          </p:cNvPr>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Continued Methodology and Evidence</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conclusions are further supported by statements from senior Israeli government and military officials directly responsible for the military offensive in Gaza. We also analyzed submissions to and decisions by Israeli courts, along with publicly available material related to South Africa’s genocide case against Israel in the International Court of Justice (ICJ). Despite multiple attempts to engage with Israeli authorities on our findings, we received no substantive response.</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Amnesty has sought constructive dialogue with Israeli authorities regarding our investigations and findings throughout the armed conflict. Specific to the evidence underpinning our conclusions, Amnesty attempted to contact the Israeli authorities five times, including twice in late 2023 and three times in 2024. We presented summaries of our conclusions to the Israeli Ministry of Defense and followed up via email and phone. However, as of the publication of this report, no substantive response has been received from Israeli authorities. This information is critical, as questions often arise regarding how we engage with Israeli authorities.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5DEBF194-6AD0-61F8-81C5-94312DD7320E}"/>
              </a:ext>
            </a:extLst>
          </p:cNvPr>
          <p:cNvSpPr>
            <a:spLocks noGrp="1"/>
          </p:cNvSpPr>
          <p:nvPr>
            <p:ph type="sldNum" sz="quarter" idx="5"/>
          </p:nvPr>
        </p:nvSpPr>
        <p:spPr/>
        <p:txBody>
          <a:bodyPr/>
          <a:lstStyle/>
          <a:p>
            <a:fld id="{C2D3A200-4E57-4F97-BD32-A4243F164C53}" type="slidenum">
              <a:rPr lang="sv-SE" smtClean="0"/>
              <a:t>8</a:t>
            </a:fld>
            <a:endParaRPr lang="sv-SE"/>
          </a:p>
        </p:txBody>
      </p:sp>
    </p:spTree>
    <p:extLst>
      <p:ext uri="{BB962C8B-B14F-4D97-AF65-F5344CB8AC3E}">
        <p14:creationId xmlns:p14="http://schemas.microsoft.com/office/powerpoint/2010/main" val="3255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6E519-A841-8968-1A15-1388F17DCFB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6AED7B6-E3E5-938C-113E-81DBD4912221}"/>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72DF2BA4-AB44-191C-AF13-233522AC5794}"/>
              </a:ext>
            </a:extLst>
          </p:cNvPr>
          <p:cNvSpPr>
            <a:spLocks noGrp="1"/>
          </p:cNvSpPr>
          <p:nvPr>
            <p:ph type="body" idx="1"/>
          </p:nvPr>
        </p:nvSpPr>
        <p:spPr/>
        <p:txBody>
          <a:bodyPr/>
          <a:lstStyle/>
          <a:p>
            <a:pPr>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Genocide Under International Law</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Genocide is a crime under international law, prohibited by both the Genocide Convention and the Rome Statute, regardless of whether it occurs during peacetime or armed conflict. Article 2 of the Genocide Convention defines five specific acts as constituting genocide, provided they are committed with the intent to destroy, in whole or in part, a national, ethnic, racial, or religious group.</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five acts are as follows:</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Killing members of a group.</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Causing serious bodily or mental harm to members of a group.</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Deliberately inflicting conditions of life calculated to bring about a group’s physical destruction.</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Imposing measures intended to prevent births within the group.</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Forcibly transferring children from one group to another.</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Palestinians in Gaza constitute a protected group under the Genocide Convention. This is based on their identification as a distinct national, ethnic, and racial group with shared political, social, and cultural ties, as well as a common language and traditions. The International Court of Justice (ICJ) also affirmed this determination in early 2024 as part of its provisional measures against Israel.</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70AF5094-FE81-14D2-62F2-3488276F57B1}"/>
              </a:ext>
            </a:extLst>
          </p:cNvPr>
          <p:cNvSpPr>
            <a:spLocks noGrp="1"/>
          </p:cNvSpPr>
          <p:nvPr>
            <p:ph type="sldNum" sz="quarter" idx="5"/>
          </p:nvPr>
        </p:nvSpPr>
        <p:spPr/>
        <p:txBody>
          <a:bodyPr/>
          <a:lstStyle/>
          <a:p>
            <a:fld id="{C2D3A200-4E57-4F97-BD32-A4243F164C53}" type="slidenum">
              <a:rPr lang="sv-SE" smtClean="0"/>
              <a:t>9</a:t>
            </a:fld>
            <a:endParaRPr lang="sv-SE"/>
          </a:p>
        </p:txBody>
      </p:sp>
    </p:spTree>
    <p:extLst>
      <p:ext uri="{BB962C8B-B14F-4D97-AF65-F5344CB8AC3E}">
        <p14:creationId xmlns:p14="http://schemas.microsoft.com/office/powerpoint/2010/main" val="274168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032040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A543EDD-D0D2-447F-B24F-3717AF4B109D}" type="datetime1">
              <a:rPr lang="en-US" smtClean="0"/>
              <a:pPr/>
              <a:t>12/12/2024</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5972620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sv-SE"/>
              <a:t>Klicka här för att ändra mall för rubrikformat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6682198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sv-SE"/>
              <a:t>Klicka här för att ändra mall för rubrikformat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sv-SE"/>
              <a:t>Klicka här för att ändra format på bakgrundstexten</a:t>
            </a:r>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1395794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sv-SE"/>
              <a:t>Klicka här för att ändra mall för rubrikformat</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sv-SE"/>
              <a:t>Klicka här för att ändra format på bakgrundstexten</a:t>
            </a:r>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1615725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sv-SE"/>
              <a:t>Klicka här för att ändra mall för rubrikformat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sv-SE"/>
              <a:t>Klicka här för att ändra format på bakgrundstexten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75929080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sv-SE"/>
              <a:t>Klicka här för att ändra mall för rubrikformat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sv-SE"/>
              <a:t>Klicka här för att ändra format på bakgrundstexten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6897811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17238017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2520482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7405465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sv-SE"/>
              <a:t>Klicka här för att ändra mall för rubrikformat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BA543EDD-D0D2-447F-B24F-3717AF4B109D}"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5284175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BA543EDD-D0D2-447F-B24F-3717AF4B109D}" type="datetime1">
              <a:rPr lang="en-US" smtClean="0"/>
              <a:pPr/>
              <a:t>12/12/2024</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87721997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BA543EDD-D0D2-447F-B24F-3717AF4B109D}" type="datetime1">
              <a:rPr lang="en-US" smtClean="0"/>
              <a:pPr/>
              <a:t>12/12/2024</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42142162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BA543EDD-D0D2-447F-B24F-3717AF4B109D}" type="datetime1">
              <a:rPr lang="en-US" smtClean="0"/>
              <a:pPr/>
              <a:t>12/12/2024</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38003940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43EDD-D0D2-447F-B24F-3717AF4B109D}" type="datetime1">
              <a:rPr lang="en-US" smtClean="0"/>
              <a:pPr/>
              <a:t>12/12/2024</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0875819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sv-SE"/>
              <a:t>Klicka här för att ändra mall för rubrikformat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A543EDD-D0D2-447F-B24F-3717AF4B109D}" type="datetime1">
              <a:rPr lang="en-US" smtClean="0"/>
              <a:pPr/>
              <a:t>12/12/2024</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5726137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sv-SE"/>
              <a:t>Klicka här för att ändra mall för rubrikformat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a:xfrm>
            <a:off x="6399212" y="5883275"/>
            <a:ext cx="914400" cy="365125"/>
          </a:xfrm>
        </p:spPr>
        <p:txBody>
          <a:bodyPr/>
          <a:lstStyle/>
          <a:p>
            <a:fld id="{BA543EDD-D0D2-447F-B24F-3717AF4B109D}" type="datetime1">
              <a:rPr lang="en-US" smtClean="0"/>
              <a:pPr/>
              <a:t>12/12/2024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r>
              <a:rPr lang="en-US"/>
              <a:t>Sample Footer Text</a:t>
            </a:r>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7183833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A543EDD-D0D2-447F-B24F-3717AF4B109D}" type="datetime1">
              <a:rPr lang="en-US" smtClean="0"/>
              <a:pPr/>
              <a:t>12/12/2024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a:t>Sample Footer Text</a:t>
            </a:r>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544661937"/>
      </p:ext>
    </p:extLst>
  </p:cSld>
  <p:clrMap bg1="dk1" tx1="lt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8.jp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h8_18UuiAm4?feature=oembed" TargetMode="External"/><Relationship Id="rId5" Type="http://schemas.openxmlformats.org/officeDocument/2006/relationships/image" Target="../media/image2.pn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40F9572-0F81-D138-72E9-A03AE280B38D}"/>
              </a:ext>
            </a:extLst>
          </p:cNvPr>
          <p:cNvSpPr txBox="1">
            <a:spLocks/>
          </p:cNvSpPr>
          <p:nvPr/>
        </p:nvSpPr>
        <p:spPr>
          <a:xfrm>
            <a:off x="2350776" y="1805851"/>
            <a:ext cx="3085928" cy="322229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ct val="0"/>
              </a:spcBef>
              <a:spcAft>
                <a:spcPts val="450"/>
              </a:spcAft>
            </a:pPr>
            <a:r>
              <a:rPr lang="en-US" sz="1500" b="1" dirty="0" err="1">
                <a:latin typeface="Amnesty Trade Gothic" panose="020B0503040303020004" pitchFamily="34" charset="0"/>
                <a:ea typeface="+mj-ea"/>
                <a:cs typeface="+mj-cs"/>
              </a:rPr>
              <a:t>rubrik</a:t>
            </a:r>
            <a:endParaRPr lang="en-US" sz="1500" b="1" dirty="0">
              <a:latin typeface="Amnesty Trade Gothic" panose="020B0503040303020004" pitchFamily="34" charset="0"/>
              <a:ea typeface="+mj-ea"/>
              <a:cs typeface="+mj-cs"/>
            </a:endParaRPr>
          </a:p>
        </p:txBody>
      </p:sp>
      <p:sp>
        <p:nvSpPr>
          <p:cNvPr id="2" name="textruta 1">
            <a:extLst>
              <a:ext uri="{FF2B5EF4-FFF2-40B4-BE49-F238E27FC236}">
                <a16:creationId xmlns:a16="http://schemas.microsoft.com/office/drawing/2014/main" id="{5E5473E5-AF2A-E05C-2BF1-F9CE903350A0}"/>
              </a:ext>
            </a:extLst>
          </p:cNvPr>
          <p:cNvSpPr txBox="1"/>
          <p:nvPr/>
        </p:nvSpPr>
        <p:spPr>
          <a:xfrm>
            <a:off x="6200151" y="1866620"/>
            <a:ext cx="3912880" cy="3263504"/>
          </a:xfrm>
          <a:prstGeom prst="rect">
            <a:avLst/>
          </a:prstGeom>
        </p:spPr>
        <p:txBody>
          <a:bodyPr vert="horz" lIns="68580" tIns="34290" rIns="68580" bIns="34290" rtlCol="0">
            <a:normAutofit/>
          </a:bodyPr>
          <a:lstStyle/>
          <a:p>
            <a:pPr marL="42863">
              <a:lnSpc>
                <a:spcPct val="90000"/>
              </a:lnSpc>
              <a:spcAft>
                <a:spcPts val="450"/>
              </a:spcAft>
            </a:pPr>
            <a:r>
              <a:rPr lang="en-US" sz="1650" dirty="0" err="1">
                <a:latin typeface="Amnesty Trade Gothic Cn" panose="020B0506040303020004" pitchFamily="34" charset="0"/>
              </a:rPr>
              <a:t>Brödtext</a:t>
            </a:r>
            <a:endParaRPr lang="en-US" sz="1650" dirty="0">
              <a:latin typeface="Amnesty Trade Gothic Cn" panose="020B0506040303020004" pitchFamily="34" charset="0"/>
            </a:endParaRPr>
          </a:p>
        </p:txBody>
      </p:sp>
      <p:pic>
        <p:nvPicPr>
          <p:cNvPr id="5" name="Bildobjekt 4">
            <a:extLst>
              <a:ext uri="{FF2B5EF4-FFF2-40B4-BE49-F238E27FC236}">
                <a16:creationId xmlns:a16="http://schemas.microsoft.com/office/drawing/2014/main" id="{8A49D324-68B2-EA9E-2792-4FC9F8BDB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037" y="1445305"/>
            <a:ext cx="695797" cy="693506"/>
          </a:xfrm>
          <a:prstGeom prst="rect">
            <a:avLst/>
          </a:prstGeom>
        </p:spPr>
      </p:pic>
      <p:pic>
        <p:nvPicPr>
          <p:cNvPr id="6" name="Bildobjekt 5" descr="En bild som visar text, grafisk design, skiss, Grafik&#10;&#10;Automatiskt genererad beskrivning">
            <a:extLst>
              <a:ext uri="{FF2B5EF4-FFF2-40B4-BE49-F238E27FC236}">
                <a16:creationId xmlns:a16="http://schemas.microsoft.com/office/drawing/2014/main" id="{DCE22172-B7CB-10B4-7388-934428E44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031" y="857250"/>
            <a:ext cx="9131945" cy="5143500"/>
          </a:xfrm>
          <a:prstGeom prst="rect">
            <a:avLst/>
          </a:prstGeom>
        </p:spPr>
      </p:pic>
    </p:spTree>
    <p:extLst>
      <p:ext uri="{BB962C8B-B14F-4D97-AF65-F5344CB8AC3E}">
        <p14:creationId xmlns:p14="http://schemas.microsoft.com/office/powerpoint/2010/main" val="1485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27FBDD28-F53E-BAD6-5E6D-2037CA454670}"/>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2DA16819-F5C2-2EDE-4926-9210A2D444E0}"/>
              </a:ext>
            </a:extLst>
          </p:cNvPr>
          <p:cNvSpPr txBox="1">
            <a:spLocks/>
          </p:cNvSpPr>
          <p:nvPr/>
        </p:nvSpPr>
        <p:spPr>
          <a:xfrm>
            <a:off x="933679" y="0"/>
            <a:ext cx="6132446" cy="2009775"/>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0"/>
              </a:spcBef>
              <a:spcAft>
                <a:spcPts val="600"/>
              </a:spcAft>
            </a:pPr>
            <a:r>
              <a:rPr lang="en-US" sz="3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entury Gothic rubriker"/>
              </a:rPr>
              <a:t>five acts that constitute the crime of genocide</a:t>
            </a:r>
            <a:endPar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Century Gothic rubriker"/>
              <a:ea typeface="+mj-ea"/>
              <a:cs typeface="+mj-cs"/>
            </a:endParaRPr>
          </a:p>
        </p:txBody>
      </p:sp>
      <p:sp>
        <p:nvSpPr>
          <p:cNvPr id="6" name="textruta 5">
            <a:extLst>
              <a:ext uri="{FF2B5EF4-FFF2-40B4-BE49-F238E27FC236}">
                <a16:creationId xmlns:a16="http://schemas.microsoft.com/office/drawing/2014/main" id="{50D7ED1C-F5A2-EAE0-799B-2109A8D0C4BA}"/>
              </a:ext>
            </a:extLst>
          </p:cNvPr>
          <p:cNvSpPr txBox="1"/>
          <p:nvPr/>
        </p:nvSpPr>
        <p:spPr>
          <a:xfrm>
            <a:off x="1223070" y="2009775"/>
            <a:ext cx="6132446" cy="3288445"/>
          </a:xfrm>
          <a:prstGeom prst="rect">
            <a:avLst/>
          </a:prstGeom>
        </p:spPr>
        <p:txBody>
          <a:bodyPr vert="horz" lIns="91440" tIns="45720" rIns="91440" bIns="45720" rtlCol="0" anchor="ctr">
            <a:normAutofit fontScale="92500" lnSpcReduction="10000"/>
          </a:bodyPr>
          <a:lstStyle/>
          <a:p>
            <a:pPr>
              <a:lnSpc>
                <a:spcPct val="90000"/>
              </a:lnSpc>
              <a:spcBef>
                <a:spcPct val="20000"/>
              </a:spcBef>
              <a:spcAft>
                <a:spcPts val="600"/>
              </a:spcAft>
              <a:buClr>
                <a:schemeClr val="tx1"/>
              </a:buClr>
              <a:buSzPct val="100000"/>
              <a:buFont typeface="Arial"/>
              <a:buChar char="•"/>
            </a:pPr>
            <a:endParaRPr lang="en-US" sz="17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Killing</a:t>
            </a: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Causing serious bodily or mental harm</a:t>
            </a: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Deliberately inflicting conditions of life intended to bring about the group’s physical destruction</a:t>
            </a: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Preventing births</a:t>
            </a: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Forcibly transferring children to another group</a:t>
            </a:r>
          </a:p>
          <a:p>
            <a:pPr>
              <a:lnSpc>
                <a:spcPct val="90000"/>
              </a:lnSpc>
              <a:spcBef>
                <a:spcPct val="20000"/>
              </a:spcBef>
              <a:spcAft>
                <a:spcPts val="600"/>
              </a:spcAft>
              <a:buClr>
                <a:schemeClr val="tx1"/>
              </a:buClr>
              <a:buSzPct val="100000"/>
              <a:buFont typeface="Arial"/>
              <a:buChar char="•"/>
            </a:pPr>
            <a:endParaRPr lang="en-US" sz="17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7" name="Bildobjekt 6">
            <a:extLst>
              <a:ext uri="{FF2B5EF4-FFF2-40B4-BE49-F238E27FC236}">
                <a16:creationId xmlns:a16="http://schemas.microsoft.com/office/drawing/2014/main" id="{8E63C5F7-733F-C408-608E-5F5B6093DFE4}"/>
              </a:ext>
            </a:extLst>
          </p:cNvPr>
          <p:cNvPicPr>
            <a:picLocks noChangeAspect="1"/>
          </p:cNvPicPr>
          <p:nvPr/>
        </p:nvPicPr>
        <p:blipFill>
          <a:blip r:embed="rId4">
            <a:extLst>
              <a:ext uri="{28A0092B-C50C-407E-A947-70E740481C1C}">
                <a14:useLocalDpi xmlns:a14="http://schemas.microsoft.com/office/drawing/2010/main" val="0"/>
              </a:ext>
            </a:extLst>
          </a:blip>
          <a:srcRect t="4106" r="-3" b="827"/>
          <a:stretch/>
        </p:blipFill>
        <p:spPr>
          <a:xfrm>
            <a:off x="7552042" y="2717975"/>
            <a:ext cx="3416888"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8" name="Bildobjekt 7" descr="En bild som visar tecknad serie, leksak, flygmaskin, Rollfigur&#10;&#10;Automatiskt genererad beskrivning">
            <a:extLst>
              <a:ext uri="{FF2B5EF4-FFF2-40B4-BE49-F238E27FC236}">
                <a16:creationId xmlns:a16="http://schemas.microsoft.com/office/drawing/2014/main" id="{8B9557B0-8DF6-281C-DFD0-6677522D7CC1}"/>
              </a:ext>
            </a:extLst>
          </p:cNvPr>
          <p:cNvPicPr>
            <a:picLocks noChangeAspect="1"/>
          </p:cNvPicPr>
          <p:nvPr/>
        </p:nvPicPr>
        <p:blipFill>
          <a:blip r:embed="rId5">
            <a:extLst>
              <a:ext uri="{28A0092B-C50C-407E-A947-70E740481C1C}">
                <a14:useLocalDpi xmlns:a14="http://schemas.microsoft.com/office/drawing/2010/main" val="0"/>
              </a:ext>
            </a:extLst>
          </a:blip>
          <a:srcRect t="42986" r="1" b="9145"/>
          <a:stretch/>
        </p:blipFill>
        <p:spPr>
          <a:xfrm>
            <a:off x="7552042" y="609600"/>
            <a:ext cx="3416888"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843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8BBA7A6E-0024-8C25-A989-648EDE2A09FD}"/>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A9710D03-7217-1DF0-2813-CC5034C94A95}"/>
              </a:ext>
            </a:extLst>
          </p:cNvPr>
          <p:cNvSpPr txBox="1">
            <a:spLocks/>
          </p:cNvSpPr>
          <p:nvPr/>
        </p:nvSpPr>
        <p:spPr>
          <a:xfrm>
            <a:off x="6256726" y="1083096"/>
            <a:ext cx="3841955"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Legal Framework: Genocide</a:t>
            </a:r>
          </a:p>
          <a:p>
            <a:pPr algn="l" defTabSz="342900">
              <a:spcBef>
                <a:spcPct val="0"/>
              </a:spcBef>
              <a:spcAft>
                <a:spcPts val="450"/>
              </a:spcAft>
            </a:pPr>
            <a:endPar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2" name="textruta 1">
            <a:extLst>
              <a:ext uri="{FF2B5EF4-FFF2-40B4-BE49-F238E27FC236}">
                <a16:creationId xmlns:a16="http://schemas.microsoft.com/office/drawing/2014/main" id="{B50B3288-3E28-1FB1-CE28-E423334F444F}"/>
              </a:ext>
            </a:extLst>
          </p:cNvPr>
          <p:cNvSpPr txBox="1"/>
          <p:nvPr/>
        </p:nvSpPr>
        <p:spPr>
          <a:xfrm>
            <a:off x="6256726" y="2336955"/>
            <a:ext cx="3841955" cy="2412207"/>
          </a:xfrm>
          <a:prstGeom prst="rect">
            <a:avLst/>
          </a:prstGeom>
        </p:spPr>
        <p:txBody>
          <a:bodyPr vert="horz" lIns="68580" tIns="34290" rIns="68580" bIns="34290" rtlCol="0" anchor="t">
            <a:normAutofit/>
          </a:bodyPr>
          <a:lstStyle/>
          <a:p>
            <a:pPr>
              <a:spcBef>
                <a:spcPct val="20000"/>
              </a:spcBef>
              <a:spcAft>
                <a:spcPts val="450"/>
              </a:spcAft>
              <a:buClr>
                <a:schemeClr val="tx1"/>
              </a:buClr>
              <a:buSzPct val="100000"/>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"Genocide, as defined under the 1948 Convention, involves specific acts committed with intent to destroy a group. The report applies this framework to the evidence collected”</a:t>
            </a:r>
          </a:p>
        </p:txBody>
      </p:sp>
      <p:pic>
        <p:nvPicPr>
          <p:cNvPr id="14" name="Bildobjekt 13" descr="En bild som visar himmel, utomhus, byggnad, klädsel&#10;&#10;Automatiskt genererad beskrivning">
            <a:extLst>
              <a:ext uri="{FF2B5EF4-FFF2-40B4-BE49-F238E27FC236}">
                <a16:creationId xmlns:a16="http://schemas.microsoft.com/office/drawing/2014/main" id="{E91900BD-CA7C-A7DD-4C2C-4B5ABA0BB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203" y="1857031"/>
            <a:ext cx="4438912" cy="289212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Bildobjekt 4">
            <a:extLst>
              <a:ext uri="{FF2B5EF4-FFF2-40B4-BE49-F238E27FC236}">
                <a16:creationId xmlns:a16="http://schemas.microsoft.com/office/drawing/2014/main" id="{C51E8560-D927-3D85-3E22-4735C2473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695" y="892019"/>
            <a:ext cx="846977" cy="84486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062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B518F2A-40C9-7CCA-A131-5ABE41B501F4}"/>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F8978E38-3FC4-479E-209E-A8F68B2DF4D4}"/>
              </a:ext>
            </a:extLst>
          </p:cNvPr>
          <p:cNvSpPr txBox="1">
            <a:spLocks/>
          </p:cNvSpPr>
          <p:nvPr/>
        </p:nvSpPr>
        <p:spPr>
          <a:xfrm>
            <a:off x="4303643" y="609600"/>
            <a:ext cx="6743767"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pPr>
            <a:r>
              <a:rPr lang="en-US" sz="3200" b="1">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Genocide Under International Law (Continued)</a:t>
            </a:r>
          </a:p>
          <a:p>
            <a:pPr algn="l" defTabSz="457200">
              <a:spcBef>
                <a:spcPct val="0"/>
              </a:spcBef>
              <a:spcAft>
                <a:spcPts val="450"/>
              </a:spcAft>
            </a:pPr>
            <a:endParaRPr lang="en-US" sz="3200" b="1">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pic>
        <p:nvPicPr>
          <p:cNvPr id="14" name="Bildobjekt 13" descr="En bild som visar himmel, utomhus, byggnad, klädsel&#10;&#10;Automatiskt genererad beskrivning">
            <a:extLst>
              <a:ext uri="{FF2B5EF4-FFF2-40B4-BE49-F238E27FC236}">
                <a16:creationId xmlns:a16="http://schemas.microsoft.com/office/drawing/2014/main" id="{EB75BA0B-8CC9-DA7E-DFD1-3348FEE3C63E}"/>
              </a:ext>
            </a:extLst>
          </p:cNvPr>
          <p:cNvPicPr>
            <a:picLocks noChangeAspect="1"/>
          </p:cNvPicPr>
          <p:nvPr/>
        </p:nvPicPr>
        <p:blipFill>
          <a:blip r:embed="rId4">
            <a:extLst>
              <a:ext uri="{28A0092B-C50C-407E-A947-70E740481C1C}">
                <a14:useLocalDpi xmlns:a14="http://schemas.microsoft.com/office/drawing/2010/main" val="0"/>
              </a:ext>
            </a:extLst>
          </a:blip>
          <a:srcRect l="9987" r="15434" b="3"/>
          <a:stretch/>
        </p:blipFill>
        <p:spPr>
          <a:xfrm>
            <a:off x="257590" y="10"/>
            <a:ext cx="3479523" cy="2624318"/>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5" name="Bildobjekt 4">
            <a:extLst>
              <a:ext uri="{FF2B5EF4-FFF2-40B4-BE49-F238E27FC236}">
                <a16:creationId xmlns:a16="http://schemas.microsoft.com/office/drawing/2014/main" id="{9961E02D-4689-4304-BB4A-B43DC255F494}"/>
              </a:ext>
            </a:extLst>
          </p:cNvPr>
          <p:cNvPicPr>
            <a:picLocks noChangeAspect="1"/>
          </p:cNvPicPr>
          <p:nvPr/>
        </p:nvPicPr>
        <p:blipFill>
          <a:blip r:embed="rId5">
            <a:extLst>
              <a:ext uri="{28A0092B-C50C-407E-A947-70E740481C1C}">
                <a14:useLocalDpi xmlns:a14="http://schemas.microsoft.com/office/drawing/2010/main" val="0"/>
              </a:ext>
            </a:extLst>
          </a:blip>
          <a:srcRect l="8182" r="9839" b="3"/>
          <a:stretch/>
        </p:blipFill>
        <p:spPr>
          <a:xfrm>
            <a:off x="257590" y="2624328"/>
            <a:ext cx="3479523" cy="4233672"/>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2" name="textruta 1">
            <a:extLst>
              <a:ext uri="{FF2B5EF4-FFF2-40B4-BE49-F238E27FC236}">
                <a16:creationId xmlns:a16="http://schemas.microsoft.com/office/drawing/2014/main" id="{0E175B89-BE28-F271-7CF3-02C339786B0A}"/>
              </a:ext>
            </a:extLst>
          </p:cNvPr>
          <p:cNvSpPr txBox="1"/>
          <p:nvPr/>
        </p:nvSpPr>
        <p:spPr>
          <a:xfrm>
            <a:off x="4152104" y="2149207"/>
            <a:ext cx="7046844" cy="3415749"/>
          </a:xfrm>
          <a:prstGeom prst="rect">
            <a:avLst/>
          </a:prstGeom>
        </p:spPr>
        <p:txBody>
          <a:bodyPr vert="horz" lIns="91440" tIns="45720" rIns="91440" bIns="45720" rtlCol="0" anchor="ctr">
            <a:normAutofit/>
          </a:bodyPr>
          <a:lstStyle/>
          <a:p>
            <a:pPr>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Establishing Genocidal Intent:</a:t>
            </a: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Genocidal intent does not require complete destruction but rather the intent to destroy a substantial part of the group.</a:t>
            </a:r>
          </a:p>
          <a:p>
            <a:pPr>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For Palestinians in Gaza, this group represents 40% of the total Palestinian population in occupied territories, a substantial demographic.</a:t>
            </a:r>
          </a:p>
          <a:p>
            <a:pPr>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Genocide can coexist with military goals, but intent to destroy a group remains distinct and prohibited under international law.</a:t>
            </a:r>
          </a:p>
          <a:p>
            <a:pPr>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0515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BE629321-2C5B-08FE-B766-3B7C3CDC9362}"/>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60742B25-100D-EEB9-9C84-78D6EA1E414E}"/>
              </a:ext>
            </a:extLst>
          </p:cNvPr>
          <p:cNvSpPr txBox="1">
            <a:spLocks/>
          </p:cNvSpPr>
          <p:nvPr/>
        </p:nvSpPr>
        <p:spPr>
          <a:xfrm>
            <a:off x="643191" y="72229"/>
            <a:ext cx="3643674"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Government Statements on genocide</a:t>
            </a:r>
          </a:p>
          <a:p>
            <a:pPr algn="l" defTabSz="457200">
              <a:spcBef>
                <a:spcPct val="0"/>
              </a:spcBef>
              <a:spcAft>
                <a:spcPts val="600"/>
              </a:spcAft>
            </a:pPr>
            <a:endPar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3AFE62C5-613D-E469-960C-70765FD28588}"/>
              </a:ext>
            </a:extLst>
          </p:cNvPr>
          <p:cNvSpPr txBox="1"/>
          <p:nvPr/>
        </p:nvSpPr>
        <p:spPr>
          <a:xfrm>
            <a:off x="643191" y="1763615"/>
            <a:ext cx="5801675" cy="4747353"/>
          </a:xfrm>
          <a:prstGeom prst="rect">
            <a:avLst/>
          </a:prstGeom>
        </p:spPr>
        <p:txBody>
          <a:bodyPr vert="horz" lIns="91440" tIns="45720" rIns="91440" bIns="45720" rtlCol="0" anchor="t">
            <a:normAutofit fontScale="92500" lnSpcReduction="20000"/>
          </a:bodyPr>
          <a:lstStyle/>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 President Isaac Herzog (12 October 2023):</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"It’s an entire nation out there that is responsible. It’s not true this rhetoric about civilians not aware, not involved."</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2. Minister of National Security Itamar Ben-Gvir (11 November 2023):</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"To be clear, when they say that Hamas needs to be eliminated, it also means those who sing, those who support and those who distribute sweets, all of these are terrorists. And they should be eliminated!"</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3. Minister of Finance Bezalel Smotrich (29 April 2024):</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"Rafah, Deir al-Balah, Nuseirat, destruction! Blot out the memory of [the people of] Amalek from under heaven."</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These statements demonstrate dehumanizing language and genocidal intent.</a:t>
            </a:r>
          </a:p>
          <a:p>
            <a:pPr>
              <a:lnSpc>
                <a:spcPct val="90000"/>
              </a:lnSpc>
              <a:spcBef>
                <a:spcPct val="20000"/>
              </a:spcBef>
              <a:spcAft>
                <a:spcPts val="600"/>
              </a:spcAft>
              <a:buClr>
                <a:schemeClr val="tx1"/>
              </a:buClr>
              <a:buSzPct val="100000"/>
              <a:buFont typeface="Arial"/>
              <a:buChar char="•"/>
            </a:pPr>
            <a:endParaRPr lang="en-US" sz="9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7" name="Bildobjekt 6" descr="En bild som visar symbol, gul, cirkel, Grafik&#10;&#10;Automatiskt genererad beskrivning">
            <a:extLst>
              <a:ext uri="{FF2B5EF4-FFF2-40B4-BE49-F238E27FC236}">
                <a16:creationId xmlns:a16="http://schemas.microsoft.com/office/drawing/2014/main" id="{1B3CF453-1DDB-DB0F-DF17-1F53F3D40C02}"/>
              </a:ext>
            </a:extLst>
          </p:cNvPr>
          <p:cNvPicPr>
            <a:picLocks noChangeAspect="1"/>
          </p:cNvPicPr>
          <p:nvPr/>
        </p:nvPicPr>
        <p:blipFill>
          <a:blip r:embed="rId4">
            <a:extLst>
              <a:ext uri="{28A0092B-C50C-407E-A947-70E740481C1C}">
                <a14:useLocalDpi xmlns:a14="http://schemas.microsoft.com/office/drawing/2010/main" val="0"/>
              </a:ext>
            </a:extLst>
          </a:blip>
          <a:srcRect t="4106" r="-3" b="827"/>
          <a:stretch/>
        </p:blipFill>
        <p:spPr>
          <a:xfrm>
            <a:off x="7098591" y="645106"/>
            <a:ext cx="3757743" cy="356333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2347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76DF893-DB1D-9789-3B06-B7B4C1A1A883}"/>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DB203E95-0E78-014B-5BC7-14211C68C411}"/>
              </a:ext>
            </a:extLst>
          </p:cNvPr>
          <p:cNvSpPr txBox="1">
            <a:spLocks/>
          </p:cNvSpPr>
          <p:nvPr/>
        </p:nvSpPr>
        <p:spPr>
          <a:xfrm>
            <a:off x="2383972" y="109942"/>
            <a:ext cx="7153635"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Specific Intent to Destroy</a:t>
            </a:r>
          </a:p>
        </p:txBody>
      </p:sp>
      <p:sp>
        <p:nvSpPr>
          <p:cNvPr id="6" name="textruta 5">
            <a:extLst>
              <a:ext uri="{FF2B5EF4-FFF2-40B4-BE49-F238E27FC236}">
                <a16:creationId xmlns:a16="http://schemas.microsoft.com/office/drawing/2014/main" id="{6DDDD1CA-CE19-8C3D-CE79-BF2445207719}"/>
              </a:ext>
            </a:extLst>
          </p:cNvPr>
          <p:cNvSpPr txBox="1"/>
          <p:nvPr/>
        </p:nvSpPr>
        <p:spPr>
          <a:xfrm>
            <a:off x="1077686" y="1538692"/>
            <a:ext cx="4040628" cy="3595841"/>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pPr>
            <a:r>
              <a:rPr lang="en-US" sz="32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highlights evidence pointing to genocidal intent in Israel’s actions during the offensive</a:t>
            </a:r>
            <a:r>
              <a:rPr lang="en-US" sz="32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t>
            </a:r>
          </a:p>
        </p:txBody>
      </p:sp>
      <p:pic>
        <p:nvPicPr>
          <p:cNvPr id="8" name="Bildobjekt 7" descr="En bild som visar himmel, explosion, förorening, eld">
            <a:extLst>
              <a:ext uri="{FF2B5EF4-FFF2-40B4-BE49-F238E27FC236}">
                <a16:creationId xmlns:a16="http://schemas.microsoft.com/office/drawing/2014/main" id="{82E49F87-3F48-4F41-230F-B68851A671EE}"/>
              </a:ext>
            </a:extLst>
          </p:cNvPr>
          <p:cNvPicPr>
            <a:picLocks noChangeAspect="1"/>
          </p:cNvPicPr>
          <p:nvPr/>
        </p:nvPicPr>
        <p:blipFill>
          <a:blip r:embed="rId4">
            <a:extLst>
              <a:ext uri="{28A0092B-C50C-407E-A947-70E740481C1C}">
                <a14:useLocalDpi xmlns:a14="http://schemas.microsoft.com/office/drawing/2010/main" val="0"/>
              </a:ext>
            </a:extLst>
          </a:blip>
          <a:srcRect l="6011" r="6009" b="-2"/>
          <a:stretch/>
        </p:blipFill>
        <p:spPr>
          <a:xfrm>
            <a:off x="5552421" y="2015994"/>
            <a:ext cx="5187475" cy="393581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descr="En bild som visar symbol, gul, cirkel, Grafik&#10;&#10;Automatiskt genererad beskrivning">
            <a:extLst>
              <a:ext uri="{FF2B5EF4-FFF2-40B4-BE49-F238E27FC236}">
                <a16:creationId xmlns:a16="http://schemas.microsoft.com/office/drawing/2014/main" id="{047AAC4C-5E06-DA6D-1BCB-06C25D911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157" y="87628"/>
            <a:ext cx="688190" cy="685924"/>
          </a:xfrm>
          <a:prstGeom prst="rect">
            <a:avLst/>
          </a:prstGeom>
        </p:spPr>
      </p:pic>
    </p:spTree>
    <p:extLst>
      <p:ext uri="{BB962C8B-B14F-4D97-AF65-F5344CB8AC3E}">
        <p14:creationId xmlns:p14="http://schemas.microsoft.com/office/powerpoint/2010/main" val="61484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A6D25F34-DB8D-B9B4-D98D-43368FF5346B}"/>
            </a:ext>
          </a:extLst>
        </p:cNvPr>
        <p:cNvGrpSpPr/>
        <p:nvPr/>
      </p:nvGrpSpPr>
      <p:grpSpPr>
        <a:xfrm>
          <a:off x="0" y="0"/>
          <a:ext cx="0" cy="0"/>
          <a:chOff x="0" y="0"/>
          <a:chExt cx="0" cy="0"/>
        </a:xfrm>
      </p:grpSpPr>
      <p:pic>
        <p:nvPicPr>
          <p:cNvPr id="8" name="Bildobjekt 7" descr="En bild som visar himmel, explosion, förorening, eld">
            <a:extLst>
              <a:ext uri="{FF2B5EF4-FFF2-40B4-BE49-F238E27FC236}">
                <a16:creationId xmlns:a16="http://schemas.microsoft.com/office/drawing/2014/main" id="{93B4DC57-FB9C-C287-D7FF-BA9FE02C6ED3}"/>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t="8796" b="6934"/>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E8BAD630-00F5-CDF0-6D88-92C8AD5F08E7}"/>
              </a:ext>
            </a:extLst>
          </p:cNvPr>
          <p:cNvSpPr txBox="1">
            <a:spLocks/>
          </p:cNvSpPr>
          <p:nvPr/>
        </p:nvSpPr>
        <p:spPr>
          <a:xfrm>
            <a:off x="3016287" y="793903"/>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Specific Intent to Destroy</a:t>
            </a:r>
          </a:p>
        </p:txBody>
      </p:sp>
      <p:sp>
        <p:nvSpPr>
          <p:cNvPr id="6" name="textruta 5">
            <a:extLst>
              <a:ext uri="{FF2B5EF4-FFF2-40B4-BE49-F238E27FC236}">
                <a16:creationId xmlns:a16="http://schemas.microsoft.com/office/drawing/2014/main" id="{E1ACD51D-39DE-6821-1331-D357C2DDA547}"/>
              </a:ext>
            </a:extLst>
          </p:cNvPr>
          <p:cNvSpPr txBox="1"/>
          <p:nvPr/>
        </p:nvSpPr>
        <p:spPr>
          <a:xfrm>
            <a:off x="2520528" y="2292201"/>
            <a:ext cx="7429499" cy="2343151"/>
          </a:xfrm>
          <a:prstGeom prst="rect">
            <a:avLst/>
          </a:prstGeom>
        </p:spPr>
        <p:txBody>
          <a:bodyPr vert="horz" lIns="68580" tIns="34290" rIns="68580" bIns="34290" rtlCol="0" anchor="ctr">
            <a:no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Repeated attacks targeted civilians and essential infrastructure.</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Statements by officials dehumanized Palestinians, equating civilians with combatants.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Forced displacement and destruction were carried out systematically.</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Humanitarian aid was obstructed despite international condemnation.</a:t>
            </a:r>
          </a:p>
        </p:txBody>
      </p:sp>
      <p:pic>
        <p:nvPicPr>
          <p:cNvPr id="7" name="Bildobjekt 6" descr="En bild som visar symbol, gul, cirkel, Grafik&#10;&#10;Automatiskt genererad beskrivning">
            <a:extLst>
              <a:ext uri="{FF2B5EF4-FFF2-40B4-BE49-F238E27FC236}">
                <a16:creationId xmlns:a16="http://schemas.microsoft.com/office/drawing/2014/main" id="{BAA3CDA0-399F-CBFE-D1B8-7A9BE275A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39656"/>
            <a:ext cx="688190" cy="685924"/>
          </a:xfrm>
          <a:prstGeom prst="rect">
            <a:avLst/>
          </a:prstGeom>
        </p:spPr>
      </p:pic>
    </p:spTree>
    <p:extLst>
      <p:ext uri="{BB962C8B-B14F-4D97-AF65-F5344CB8AC3E}">
        <p14:creationId xmlns:p14="http://schemas.microsoft.com/office/powerpoint/2010/main" val="16304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E8193825-429C-D4D7-9B80-983AE581CC6D}"/>
            </a:ext>
          </a:extLst>
        </p:cNvPr>
        <p:cNvGrpSpPr/>
        <p:nvPr/>
      </p:nvGrpSpPr>
      <p:grpSpPr>
        <a:xfrm>
          <a:off x="0" y="0"/>
          <a:ext cx="0" cy="0"/>
          <a:chOff x="0" y="0"/>
          <a:chExt cx="0" cy="0"/>
        </a:xfrm>
      </p:grpSpPr>
      <p:pic>
        <p:nvPicPr>
          <p:cNvPr id="8" name="Bildobjekt 7" descr="En bild som visar himmel, explosion, förorening, eld">
            <a:extLst>
              <a:ext uri="{FF2B5EF4-FFF2-40B4-BE49-F238E27FC236}">
                <a16:creationId xmlns:a16="http://schemas.microsoft.com/office/drawing/2014/main" id="{1845D4A6-052C-D5BF-5372-D9081D366EA1}"/>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t="8796" b="6934"/>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82547C7E-1889-F350-6543-FD2EC180E87A}"/>
              </a:ext>
            </a:extLst>
          </p:cNvPr>
          <p:cNvSpPr txBox="1">
            <a:spLocks/>
          </p:cNvSpPr>
          <p:nvPr/>
        </p:nvSpPr>
        <p:spPr>
          <a:xfrm>
            <a:off x="3041074" y="1033520"/>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Specific Intent to Destroy</a:t>
            </a:r>
          </a:p>
        </p:txBody>
      </p:sp>
      <p:sp>
        <p:nvSpPr>
          <p:cNvPr id="6" name="textruta 5">
            <a:extLst>
              <a:ext uri="{FF2B5EF4-FFF2-40B4-BE49-F238E27FC236}">
                <a16:creationId xmlns:a16="http://schemas.microsoft.com/office/drawing/2014/main" id="{20862DBA-491D-21BA-28D7-720A84B50D64}"/>
              </a:ext>
            </a:extLst>
          </p:cNvPr>
          <p:cNvSpPr txBox="1"/>
          <p:nvPr/>
        </p:nvSpPr>
        <p:spPr>
          <a:xfrm>
            <a:off x="2627942" y="2320431"/>
            <a:ext cx="7429499" cy="2343151"/>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cumulative impact of these actions aimed to erase Gaza’s societal structure.</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Patterns of conduct suggest a deliberate intent to destroy the group.</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International law prohibits such acts, even during armed conflict.</a:t>
            </a:r>
          </a:p>
        </p:txBody>
      </p:sp>
      <p:pic>
        <p:nvPicPr>
          <p:cNvPr id="7" name="Bildobjekt 6" descr="En bild som visar symbol, gul, cirkel, Grafik&#10;&#10;Automatiskt genererad beskrivning">
            <a:extLst>
              <a:ext uri="{FF2B5EF4-FFF2-40B4-BE49-F238E27FC236}">
                <a16:creationId xmlns:a16="http://schemas.microsoft.com/office/drawing/2014/main" id="{2D7758D6-B48F-7E51-D260-87C763B68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048" y="171326"/>
            <a:ext cx="688190" cy="685924"/>
          </a:xfrm>
          <a:prstGeom prst="rect">
            <a:avLst/>
          </a:prstGeom>
        </p:spPr>
      </p:pic>
    </p:spTree>
    <p:extLst>
      <p:ext uri="{BB962C8B-B14F-4D97-AF65-F5344CB8AC3E}">
        <p14:creationId xmlns:p14="http://schemas.microsoft.com/office/powerpoint/2010/main" val="17203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F7A45613-348C-266A-3DB9-268C37F192C9}"/>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391F3100-08A6-25D4-F4DB-530095976444}"/>
              </a:ext>
            </a:extLst>
          </p:cNvPr>
          <p:cNvSpPr txBox="1">
            <a:spLocks/>
          </p:cNvSpPr>
          <p:nvPr/>
        </p:nvSpPr>
        <p:spPr>
          <a:xfrm>
            <a:off x="1143000" y="257060"/>
            <a:ext cx="6132446" cy="2009775"/>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0"/>
              </a:spcBef>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Israel's Intent for Genocide</a:t>
            </a:r>
          </a:p>
          <a:p>
            <a:pPr defTabSz="457200">
              <a:spcBef>
                <a:spcPct val="0"/>
              </a:spcBef>
              <a:spcAft>
                <a:spcPts val="450"/>
              </a:spcAft>
            </a:pPr>
            <a:endPar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2" name="textruta 1">
            <a:extLst>
              <a:ext uri="{FF2B5EF4-FFF2-40B4-BE49-F238E27FC236}">
                <a16:creationId xmlns:a16="http://schemas.microsoft.com/office/drawing/2014/main" id="{91962086-98A7-8329-6B6A-47923FB817D1}"/>
              </a:ext>
            </a:extLst>
          </p:cNvPr>
          <p:cNvSpPr txBox="1"/>
          <p:nvPr/>
        </p:nvSpPr>
        <p:spPr>
          <a:xfrm>
            <a:off x="1281298" y="2102396"/>
            <a:ext cx="6132446" cy="4045016"/>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tx1"/>
              </a:buClr>
              <a:buSzPct val="100000"/>
              <a:buFont typeface="Arial"/>
              <a:buChar char="•"/>
            </a:pPr>
            <a:r>
              <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 accordance with international legal practice – </a:t>
            </a:r>
            <a:r>
              <a:rPr lang="en-US" sz="2000" b="1" i="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only reasonable conclusion”</a:t>
            </a:r>
          </a:p>
          <a:p>
            <a:pPr>
              <a:lnSpc>
                <a:spcPct val="90000"/>
              </a:lnSpc>
              <a:spcBef>
                <a:spcPct val="20000"/>
              </a:spcBef>
              <a:spcAft>
                <a:spcPts val="600"/>
              </a:spcAft>
              <a:buClr>
                <a:schemeClr val="tx1"/>
              </a:buClr>
              <a:buSzPct val="100000"/>
              <a:buFont typeface="Arial"/>
              <a:buChar char="•"/>
            </a:pPr>
            <a:endPar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 comprehensive, repeated, and systematic pattern of actions (the prohibited acts)</a:t>
            </a:r>
          </a:p>
          <a:p>
            <a:pPr>
              <a:lnSpc>
                <a:spcPct val="90000"/>
              </a:lnSpc>
              <a:spcBef>
                <a:spcPct val="20000"/>
              </a:spcBef>
              <a:spcAft>
                <a:spcPts val="600"/>
              </a:spcAft>
              <a:buClr>
                <a:schemeClr val="tx1"/>
              </a:buClr>
              <a:buSzPct val="100000"/>
              <a:buFont typeface="Arial"/>
              <a:buChar char="•"/>
            </a:pPr>
            <a:endPar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Dehumanizing, racist language and calls for or justification of genocidal actions</a:t>
            </a:r>
          </a:p>
          <a:p>
            <a:pPr>
              <a:lnSpc>
                <a:spcPct val="90000"/>
              </a:lnSpc>
              <a:spcBef>
                <a:spcPct val="20000"/>
              </a:spcBef>
              <a:spcAft>
                <a:spcPts val="600"/>
              </a:spcAft>
              <a:buClr>
                <a:schemeClr val="tx1"/>
              </a:buClr>
              <a:buSzPct val="100000"/>
              <a:buFont typeface="Arial"/>
              <a:buChar char="•"/>
            </a:pPr>
            <a:endPar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Consideration of Israel's apartheid, illegal 57-year military occupation, and 17-year blockade of Gaza</a:t>
            </a:r>
          </a:p>
        </p:txBody>
      </p:sp>
      <p:pic>
        <p:nvPicPr>
          <p:cNvPr id="5" name="Bildobjekt 4">
            <a:extLst>
              <a:ext uri="{FF2B5EF4-FFF2-40B4-BE49-F238E27FC236}">
                <a16:creationId xmlns:a16="http://schemas.microsoft.com/office/drawing/2014/main" id="{CE4A4BD6-1987-0F8D-96C7-3CE9F64F173C}"/>
              </a:ext>
            </a:extLst>
          </p:cNvPr>
          <p:cNvPicPr>
            <a:picLocks noChangeAspect="1"/>
          </p:cNvPicPr>
          <p:nvPr/>
        </p:nvPicPr>
        <p:blipFill>
          <a:blip r:embed="rId4">
            <a:extLst>
              <a:ext uri="{28A0092B-C50C-407E-A947-70E740481C1C}">
                <a14:useLocalDpi xmlns:a14="http://schemas.microsoft.com/office/drawing/2010/main" val="0"/>
              </a:ext>
            </a:extLst>
          </a:blip>
          <a:srcRect t="4106" r="-3" b="827"/>
          <a:stretch/>
        </p:blipFill>
        <p:spPr>
          <a:xfrm>
            <a:off x="7552042" y="2717975"/>
            <a:ext cx="3416888"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4" name="Bildobjekt 13" descr="En bild som visar himmel, utomhus, byggnad, klädsel&#10;&#10;Automatiskt genererad beskrivning">
            <a:extLst>
              <a:ext uri="{FF2B5EF4-FFF2-40B4-BE49-F238E27FC236}">
                <a16:creationId xmlns:a16="http://schemas.microsoft.com/office/drawing/2014/main" id="{2EEDA6D2-5676-328B-E880-727444789666}"/>
              </a:ext>
            </a:extLst>
          </p:cNvPr>
          <p:cNvPicPr>
            <a:picLocks noChangeAspect="1"/>
          </p:cNvPicPr>
          <p:nvPr/>
        </p:nvPicPr>
        <p:blipFill>
          <a:blip r:embed="rId5">
            <a:extLst>
              <a:ext uri="{28A0092B-C50C-407E-A947-70E740481C1C}">
                <a14:useLocalDpi xmlns:a14="http://schemas.microsoft.com/office/drawing/2010/main" val="0"/>
              </a:ext>
            </a:extLst>
          </a:blip>
          <a:srcRect l="568" r="6013"/>
          <a:stretch/>
        </p:blipFill>
        <p:spPr>
          <a:xfrm>
            <a:off x="7552042" y="609600"/>
            <a:ext cx="3416888"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12686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B7294E4C-070B-77AE-5CA2-828EE0C4061D}"/>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AD510E07-BBF9-6CA2-8F6F-0ECA38A3AC62}"/>
              </a:ext>
            </a:extLst>
          </p:cNvPr>
          <p:cNvSpPr txBox="1">
            <a:spLocks/>
          </p:cNvSpPr>
          <p:nvPr/>
        </p:nvSpPr>
        <p:spPr>
          <a:xfrm>
            <a:off x="643192" y="422314"/>
            <a:ext cx="3643674"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Government Statements on genocide</a:t>
            </a:r>
          </a:p>
          <a:p>
            <a:pPr algn="l" defTabSz="457200">
              <a:spcBef>
                <a:spcPct val="0"/>
              </a:spcBef>
              <a:spcAft>
                <a:spcPts val="600"/>
              </a:spcAft>
            </a:pPr>
            <a:endPar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6F98BA92-3D0F-AD0D-010C-A25B7FEA9904}"/>
              </a:ext>
            </a:extLst>
          </p:cNvPr>
          <p:cNvSpPr txBox="1"/>
          <p:nvPr/>
        </p:nvSpPr>
        <p:spPr>
          <a:xfrm>
            <a:off x="643192" y="2072088"/>
            <a:ext cx="3643674" cy="4053290"/>
          </a:xfrm>
          <a:prstGeom prst="rect">
            <a:avLst/>
          </a:prstGeom>
        </p:spPr>
        <p:txBody>
          <a:bodyPr vert="horz" lIns="91440" tIns="45720" rIns="91440" bIns="45720" rtlCol="0" anchor="ctr">
            <a:normAutofit/>
          </a:bodyPr>
          <a:lstStyle/>
          <a:p>
            <a:pPr>
              <a:spcBef>
                <a:spcPct val="20000"/>
              </a:spcBef>
              <a:spcAft>
                <a:spcPts val="60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President Isaac Herzog </a:t>
            </a:r>
          </a:p>
          <a:p>
            <a:pPr>
              <a:spcBef>
                <a:spcPct val="20000"/>
              </a:spcBef>
              <a:spcAft>
                <a:spcPts val="60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(12 October 2023):</a:t>
            </a:r>
          </a:p>
          <a:p>
            <a:pPr>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"It’s an entire nation out there that is responsible. It’s not true this rhetoric about civilians not aware, not involved."</a:t>
            </a:r>
          </a:p>
          <a:p>
            <a:pPr>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4" name="Bildobjekt 3" descr="En bild som visar Människoansikte, klädsel, person, slips&#10;&#10;Automatiskt genererad beskrivning">
            <a:extLst>
              <a:ext uri="{FF2B5EF4-FFF2-40B4-BE49-F238E27FC236}">
                <a16:creationId xmlns:a16="http://schemas.microsoft.com/office/drawing/2014/main" id="{AB12A3A7-C9D9-EF39-5622-EF812229214C}"/>
              </a:ext>
            </a:extLst>
          </p:cNvPr>
          <p:cNvPicPr>
            <a:picLocks noChangeAspect="1"/>
          </p:cNvPicPr>
          <p:nvPr/>
        </p:nvPicPr>
        <p:blipFill>
          <a:blip r:embed="rId4">
            <a:extLst>
              <a:ext uri="{28A0092B-C50C-407E-A947-70E740481C1C}">
                <a14:useLocalDpi xmlns:a14="http://schemas.microsoft.com/office/drawing/2010/main" val="0"/>
              </a:ext>
            </a:extLst>
          </a:blip>
          <a:srcRect l="18646" r="20395" b="-1"/>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7882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27CBB1A5-D79A-5D2C-035E-FC11A40B7ED8}"/>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2C2D08A6-CFD6-5A4A-86E3-A1D4520E423B}"/>
              </a:ext>
            </a:extLst>
          </p:cNvPr>
          <p:cNvSpPr txBox="1">
            <a:spLocks/>
          </p:cNvSpPr>
          <p:nvPr/>
        </p:nvSpPr>
        <p:spPr>
          <a:xfrm>
            <a:off x="643192" y="312144"/>
            <a:ext cx="3643674"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Government Statements on genocide</a:t>
            </a:r>
          </a:p>
          <a:p>
            <a:pPr algn="l" defTabSz="457200">
              <a:spcBef>
                <a:spcPct val="0"/>
              </a:spcBef>
              <a:spcAft>
                <a:spcPts val="600"/>
              </a:spcAft>
            </a:pPr>
            <a:endPar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0D7693D8-51F1-8AC4-BB31-6C98810E0CD6}"/>
              </a:ext>
            </a:extLst>
          </p:cNvPr>
          <p:cNvSpPr txBox="1"/>
          <p:nvPr/>
        </p:nvSpPr>
        <p:spPr>
          <a:xfrm>
            <a:off x="253389" y="2217143"/>
            <a:ext cx="5045724" cy="4040437"/>
          </a:xfrm>
          <a:prstGeom prst="rect">
            <a:avLst/>
          </a:prstGeom>
        </p:spPr>
        <p:txBody>
          <a:bodyPr vert="horz" lIns="91440" tIns="45720" rIns="91440" bIns="45720" rtlCol="0" anchor="ctr">
            <a:normAutofit lnSpcReduction="10000"/>
          </a:bodyPr>
          <a:lstStyle/>
          <a:p>
            <a:pPr>
              <a:spcBef>
                <a:spcPct val="20000"/>
              </a:spcBef>
              <a:spcAft>
                <a:spcPts val="60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Minister of National Security Itamar Ben-Gvir </a:t>
            </a:r>
          </a:p>
          <a:p>
            <a:pPr>
              <a:spcBef>
                <a:spcPct val="20000"/>
              </a:spcBef>
              <a:spcAft>
                <a:spcPts val="60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(11 November 2023):</a:t>
            </a:r>
          </a:p>
          <a:p>
            <a:pPr>
              <a:spcBef>
                <a:spcPct val="20000"/>
              </a:spcBef>
              <a:spcAft>
                <a:spcPts val="60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"To be clear, when they say that Hamas needs to be eliminated, it also means those who sing, those who support and those who distribute sweets, all of these are terrorists. And they should be eliminated!"</a:t>
            </a:r>
          </a:p>
          <a:p>
            <a:pPr>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5" name="Bildobjekt 4" descr="En bild som visar Människoansikte, person, klädsel, Panna&#10;&#10;Automatiskt genererad beskrivning">
            <a:extLst>
              <a:ext uri="{FF2B5EF4-FFF2-40B4-BE49-F238E27FC236}">
                <a16:creationId xmlns:a16="http://schemas.microsoft.com/office/drawing/2014/main" id="{D2E265AB-901E-AEC5-D9F9-2125B7C743D2}"/>
              </a:ext>
            </a:extLst>
          </p:cNvPr>
          <p:cNvPicPr>
            <a:picLocks noChangeAspect="1"/>
          </p:cNvPicPr>
          <p:nvPr/>
        </p:nvPicPr>
        <p:blipFill>
          <a:blip r:embed="rId4">
            <a:extLst>
              <a:ext uri="{28A0092B-C50C-407E-A947-70E740481C1C}">
                <a14:useLocalDpi xmlns:a14="http://schemas.microsoft.com/office/drawing/2010/main" val="0"/>
              </a:ext>
            </a:extLst>
          </a:blip>
          <a:srcRect l="9687" r="7937"/>
          <a:stretch/>
        </p:blipFill>
        <p:spPr>
          <a:xfrm>
            <a:off x="5776565" y="645107"/>
            <a:ext cx="5771062" cy="437858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8355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15E1D65-BDAA-E3DF-88ED-2F5D876239EB}"/>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3A80F8E3-2660-3C6A-8CA2-90CFD7E85416}"/>
              </a:ext>
            </a:extLst>
          </p:cNvPr>
          <p:cNvSpPr txBox="1">
            <a:spLocks/>
          </p:cNvSpPr>
          <p:nvPr/>
        </p:nvSpPr>
        <p:spPr>
          <a:xfrm>
            <a:off x="2006394" y="1041782"/>
            <a:ext cx="2732756"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21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Introduction</a:t>
            </a:r>
          </a:p>
        </p:txBody>
      </p:sp>
      <p:sp>
        <p:nvSpPr>
          <p:cNvPr id="6" name="textruta 5">
            <a:extLst>
              <a:ext uri="{FF2B5EF4-FFF2-40B4-BE49-F238E27FC236}">
                <a16:creationId xmlns:a16="http://schemas.microsoft.com/office/drawing/2014/main" id="{DF3C489D-BEB2-39C8-5090-CE73A63ABFB9}"/>
              </a:ext>
            </a:extLst>
          </p:cNvPr>
          <p:cNvSpPr txBox="1"/>
          <p:nvPr/>
        </p:nvSpPr>
        <p:spPr>
          <a:xfrm>
            <a:off x="2006394" y="2222900"/>
            <a:ext cx="2732756" cy="2412207"/>
          </a:xfrm>
          <a:prstGeom prst="rect">
            <a:avLst/>
          </a:prstGeom>
        </p:spPr>
        <p:txBody>
          <a:bodyPr vert="horz" lIns="68580" tIns="34290" rIns="68580" bIns="34290" rtlCol="0" anchor="ctr">
            <a:noAutofit/>
          </a:bodyPr>
          <a:lstStyle/>
          <a:p>
            <a:pPr>
              <a:lnSpc>
                <a:spcPct val="90000"/>
              </a:lnSpc>
              <a:spcBef>
                <a:spcPct val="20000"/>
              </a:spcBef>
              <a:spcAft>
                <a:spcPts val="450"/>
              </a:spcAft>
              <a:buClr>
                <a:schemeClr val="tx1"/>
              </a:buClr>
              <a:buSzPct val="100000"/>
              <a:buFont typeface="Arial"/>
              <a:buChar char="•"/>
            </a:pPr>
            <a:endParaRPr lang="en-US" sz="15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450"/>
              </a:spcAft>
              <a:buClr>
                <a:schemeClr val="tx1"/>
              </a:buClr>
              <a:buSzPct val="100000"/>
            </a:pPr>
            <a:r>
              <a:rPr lang="en-US" sz="15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Today, we will explore Amnesty International’s detailed report titled </a:t>
            </a:r>
            <a:r>
              <a:rPr lang="en-US" sz="1500" b="1" i="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‘YOU FEEL LIKE YOU ARE SUBHUMAN: Israel's Genocide Against Palestinians in Gaza.’</a:t>
            </a:r>
            <a:r>
              <a:rPr lang="en-US" sz="15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This report, published in 2024, examines evidence of alleged genocide and systemic human rights violations in Gaza following the October 2023 offensive”</a:t>
            </a:r>
          </a:p>
        </p:txBody>
      </p:sp>
      <p:pic>
        <p:nvPicPr>
          <p:cNvPr id="8" name="Bildobjekt 7" descr="En bild som visar tecknad serie, leksak, flygmaskin, Rollfigur&#10;&#10;Automatiskt genererad beskrivning">
            <a:extLst>
              <a:ext uri="{FF2B5EF4-FFF2-40B4-BE49-F238E27FC236}">
                <a16:creationId xmlns:a16="http://schemas.microsoft.com/office/drawing/2014/main" id="{57EE809E-AF6F-F968-C919-E8490A123964}"/>
              </a:ext>
            </a:extLst>
          </p:cNvPr>
          <p:cNvPicPr>
            <a:picLocks noChangeAspect="1"/>
          </p:cNvPicPr>
          <p:nvPr/>
        </p:nvPicPr>
        <p:blipFill>
          <a:blip r:embed="rId4">
            <a:extLst>
              <a:ext uri="{28A0092B-C50C-407E-A947-70E740481C1C}">
                <a14:useLocalDpi xmlns:a14="http://schemas.microsoft.com/office/drawing/2010/main" val="0"/>
              </a:ext>
            </a:extLst>
          </a:blip>
          <a:srcRect t="36763" r="-2" b="2918"/>
          <a:stretch/>
        </p:blipFill>
        <p:spPr>
          <a:xfrm>
            <a:off x="4997249" y="1341080"/>
            <a:ext cx="5187475" cy="393581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a:extLst>
              <a:ext uri="{FF2B5EF4-FFF2-40B4-BE49-F238E27FC236}">
                <a16:creationId xmlns:a16="http://schemas.microsoft.com/office/drawing/2014/main" id="{802AC321-137F-406C-D1B6-062A1D660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884792"/>
            <a:ext cx="688190" cy="599964"/>
          </a:xfrm>
          <a:prstGeom prst="rect">
            <a:avLst/>
          </a:prstGeom>
        </p:spPr>
      </p:pic>
    </p:spTree>
    <p:extLst>
      <p:ext uri="{BB962C8B-B14F-4D97-AF65-F5344CB8AC3E}">
        <p14:creationId xmlns:p14="http://schemas.microsoft.com/office/powerpoint/2010/main" val="300974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58DDAC7E-758C-B2DB-6D2A-C1AD7089DF10}"/>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271C489F-A731-8C6A-B5DE-166D31D2CDBF}"/>
              </a:ext>
            </a:extLst>
          </p:cNvPr>
          <p:cNvSpPr txBox="1">
            <a:spLocks/>
          </p:cNvSpPr>
          <p:nvPr/>
        </p:nvSpPr>
        <p:spPr>
          <a:xfrm>
            <a:off x="643192" y="323162"/>
            <a:ext cx="3643674"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Government Statements on genocide</a:t>
            </a:r>
          </a:p>
          <a:p>
            <a:pPr algn="l" defTabSz="457200">
              <a:spcBef>
                <a:spcPct val="0"/>
              </a:spcBef>
              <a:spcAft>
                <a:spcPts val="600"/>
              </a:spcAft>
            </a:pPr>
            <a:endParaRPr lang="en-US" sz="28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BB41D614-4CCD-A1B3-AB2B-D9BA859401AA}"/>
              </a:ext>
            </a:extLst>
          </p:cNvPr>
          <p:cNvSpPr txBox="1"/>
          <p:nvPr/>
        </p:nvSpPr>
        <p:spPr>
          <a:xfrm>
            <a:off x="85386" y="2133598"/>
            <a:ext cx="4759286" cy="3867839"/>
          </a:xfrm>
          <a:prstGeom prst="rect">
            <a:avLst/>
          </a:prstGeom>
        </p:spPr>
        <p:txBody>
          <a:bodyPr vert="horz" lIns="91440" tIns="45720" rIns="91440" bIns="45720" rtlCol="0" anchor="t">
            <a:normAutofit lnSpcReduction="10000"/>
          </a:bodyPr>
          <a:lstStyle/>
          <a:p>
            <a:pPr>
              <a:spcBef>
                <a:spcPct val="20000"/>
              </a:spcBef>
              <a:spcAft>
                <a:spcPts val="600"/>
              </a:spcAft>
              <a:buClr>
                <a:schemeClr val="tx1"/>
              </a:buClr>
              <a:buSzPct val="100000"/>
            </a:pPr>
            <a:r>
              <a:rPr lang="en-US" sz="28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Minister of Finance </a:t>
            </a:r>
          </a:p>
          <a:p>
            <a:pPr>
              <a:spcBef>
                <a:spcPct val="20000"/>
              </a:spcBef>
              <a:spcAft>
                <a:spcPts val="600"/>
              </a:spcAft>
              <a:buClr>
                <a:schemeClr val="tx1"/>
              </a:buClr>
              <a:buSzPct val="100000"/>
            </a:pPr>
            <a:r>
              <a:rPr lang="en-US" sz="28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Bezalel Smotrich (29 April 2024):</a:t>
            </a:r>
          </a:p>
          <a:p>
            <a:pPr>
              <a:spcBef>
                <a:spcPct val="20000"/>
              </a:spcBef>
              <a:spcAft>
                <a:spcPts val="600"/>
              </a:spcAft>
              <a:buClr>
                <a:schemeClr val="tx1"/>
              </a:buClr>
              <a:buSzPct val="100000"/>
            </a:pPr>
            <a:r>
              <a:rPr lang="en-US" sz="28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"Rafah, Deir al-Balah, Nuseirat, destruction! Blot out the memory of [the people of] Amalek from under heaven."</a:t>
            </a:r>
          </a:p>
          <a:p>
            <a:pPr>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4" name="Bildobjekt 3" descr="En bild som visar Människoansikte, person, person, klädsel&#10;&#10;Automatiskt genererad beskrivning">
            <a:extLst>
              <a:ext uri="{FF2B5EF4-FFF2-40B4-BE49-F238E27FC236}">
                <a16:creationId xmlns:a16="http://schemas.microsoft.com/office/drawing/2014/main" id="{AE8A4E36-F6A4-1D95-76A7-F820F5163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692" y="609600"/>
            <a:ext cx="6623087" cy="451310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62372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FCDCF1E7-753E-9A8A-3032-32613531F42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27C19F7-0CCA-418E-BD59-C5D8048DE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rubrik 2">
            <a:extLst>
              <a:ext uri="{FF2B5EF4-FFF2-40B4-BE49-F238E27FC236}">
                <a16:creationId xmlns:a16="http://schemas.microsoft.com/office/drawing/2014/main" id="{656F5C59-6016-9B1A-0EA3-97C3CECB397F}"/>
              </a:ext>
            </a:extLst>
          </p:cNvPr>
          <p:cNvSpPr txBox="1">
            <a:spLocks/>
          </p:cNvSpPr>
          <p:nvPr/>
        </p:nvSpPr>
        <p:spPr>
          <a:xfrm>
            <a:off x="4321412" y="12864"/>
            <a:ext cx="6743767"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Background on Government Statements</a:t>
            </a:r>
          </a:p>
        </p:txBody>
      </p:sp>
      <p:pic>
        <p:nvPicPr>
          <p:cNvPr id="4" name="Bildobjekt 3" descr="En bild som visar Människoansikte, person, klädsel, Panna&#10;&#10;Automatiskt genererad beskrivning">
            <a:extLst>
              <a:ext uri="{FF2B5EF4-FFF2-40B4-BE49-F238E27FC236}">
                <a16:creationId xmlns:a16="http://schemas.microsoft.com/office/drawing/2014/main" id="{D0A9D21A-E810-4B1C-280E-AB9F6CF6D69E}"/>
              </a:ext>
            </a:extLst>
          </p:cNvPr>
          <p:cNvPicPr>
            <a:picLocks noChangeAspect="1"/>
          </p:cNvPicPr>
          <p:nvPr/>
        </p:nvPicPr>
        <p:blipFill>
          <a:blip r:embed="rId4">
            <a:extLst>
              <a:ext uri="{28A0092B-C50C-407E-A947-70E740481C1C}">
                <a14:useLocalDpi xmlns:a14="http://schemas.microsoft.com/office/drawing/2010/main" val="0"/>
              </a:ext>
            </a:extLst>
          </a:blip>
          <a:srcRect l="3309" r="1560"/>
          <a:stretch/>
        </p:blipFill>
        <p:spPr>
          <a:xfrm>
            <a:off x="257589" y="2292437"/>
            <a:ext cx="3479523" cy="2285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2" name="Bildobjekt 1" descr="En bild som visar Människoansikte, klädsel, person, slips&#10;&#10;Automatiskt genererad beskrivning">
            <a:extLst>
              <a:ext uri="{FF2B5EF4-FFF2-40B4-BE49-F238E27FC236}">
                <a16:creationId xmlns:a16="http://schemas.microsoft.com/office/drawing/2014/main" id="{2D0B43CF-85DB-B590-DF10-C5E26DDAE199}"/>
              </a:ext>
            </a:extLst>
          </p:cNvPr>
          <p:cNvPicPr>
            <a:picLocks noChangeAspect="1"/>
          </p:cNvPicPr>
          <p:nvPr/>
        </p:nvPicPr>
        <p:blipFill>
          <a:blip r:embed="rId5">
            <a:extLst>
              <a:ext uri="{28A0092B-C50C-407E-A947-70E740481C1C}">
                <a14:useLocalDpi xmlns:a14="http://schemas.microsoft.com/office/drawing/2010/main" val="0"/>
              </a:ext>
            </a:extLst>
          </a:blip>
          <a:srcRect l="13926" r="15678" b="2"/>
          <a:stretch/>
        </p:blipFill>
        <p:spPr>
          <a:xfrm>
            <a:off x="257588" y="12864"/>
            <a:ext cx="3479523" cy="2273136"/>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5" name="Bildobjekt 4" descr="En bild som visar Människoansikte, person, person, klädsel&#10;&#10;Automatiskt genererad beskrivning">
            <a:extLst>
              <a:ext uri="{FF2B5EF4-FFF2-40B4-BE49-F238E27FC236}">
                <a16:creationId xmlns:a16="http://schemas.microsoft.com/office/drawing/2014/main" id="{4698496C-FE21-FC44-ADBB-A4CD297B4477}"/>
              </a:ext>
            </a:extLst>
          </p:cNvPr>
          <p:cNvPicPr>
            <a:picLocks noChangeAspect="1"/>
          </p:cNvPicPr>
          <p:nvPr/>
        </p:nvPicPr>
        <p:blipFill>
          <a:blip r:embed="rId6">
            <a:extLst>
              <a:ext uri="{28A0092B-C50C-407E-A947-70E740481C1C}">
                <a14:useLocalDpi xmlns:a14="http://schemas.microsoft.com/office/drawing/2010/main" val="0"/>
              </a:ext>
            </a:extLst>
          </a:blip>
          <a:srcRect l="559" r="4" b="4"/>
          <a:stretch/>
        </p:blipFill>
        <p:spPr>
          <a:xfrm>
            <a:off x="257589" y="4572000"/>
            <a:ext cx="3483864" cy="228600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6" name="textruta 5">
            <a:extLst>
              <a:ext uri="{FF2B5EF4-FFF2-40B4-BE49-F238E27FC236}">
                <a16:creationId xmlns:a16="http://schemas.microsoft.com/office/drawing/2014/main" id="{36044B65-787D-2ABF-3E8F-B129476EA8E3}"/>
              </a:ext>
            </a:extLst>
          </p:cNvPr>
          <p:cNvSpPr txBox="1"/>
          <p:nvPr/>
        </p:nvSpPr>
        <p:spPr>
          <a:xfrm>
            <a:off x="4303643" y="1542361"/>
            <a:ext cx="6761536" cy="4935557"/>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 Generalized Blame on Civilians: </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President Isaac Herzog stated, "It’s an entire nation out there that is responsible."</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2. Calls for Total Eradication: </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Minister Itamar Ben-Gvir declared that even civilians expressing solidarity with Hamas "should be eliminated."</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3. Religious Justifications for Destruction: </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   - Minister Bezalel Smotrich referenced the Biblical story of Amalek to justify the destruction of Palestinian areas.</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These statements, paired with documented actions, align with patterns of conduct indicative of genocidal intent.</a:t>
            </a:r>
          </a:p>
          <a:p>
            <a:pPr>
              <a:lnSpc>
                <a:spcPct val="90000"/>
              </a:lnSpc>
              <a:spcBef>
                <a:spcPct val="20000"/>
              </a:spcBef>
              <a:spcAft>
                <a:spcPts val="600"/>
              </a:spcAft>
              <a:buClr>
                <a:schemeClr val="tx1"/>
              </a:buClr>
              <a:buSzPct val="100000"/>
              <a:buFont typeface="Arial"/>
              <a:buChar char="•"/>
            </a:pPr>
            <a:endParaRPr lang="en-US" sz="11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9242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5107157-B72F-1C0C-2FB9-95AC2991722E}"/>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A9B0778A-8AFB-0571-9453-F2A4A485D3AD}"/>
              </a:ext>
            </a:extLst>
          </p:cNvPr>
          <p:cNvSpPr txBox="1">
            <a:spLocks/>
          </p:cNvSpPr>
          <p:nvPr/>
        </p:nvSpPr>
        <p:spPr>
          <a:xfrm>
            <a:off x="4544125" y="-154277"/>
            <a:ext cx="4951410" cy="1578606"/>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Amnesty’s Legal Conclusion</a:t>
            </a:r>
          </a:p>
        </p:txBody>
      </p:sp>
      <p:pic>
        <p:nvPicPr>
          <p:cNvPr id="8" name="Bildobjekt 7" descr="En bild som visar tecknad serie, leksak, flygmaskin, Rollfigur&#10;&#10;Automatiskt genererad beskrivning">
            <a:extLst>
              <a:ext uri="{FF2B5EF4-FFF2-40B4-BE49-F238E27FC236}">
                <a16:creationId xmlns:a16="http://schemas.microsoft.com/office/drawing/2014/main" id="{49468B03-7911-1D8E-78FE-E2E0D4655551}"/>
              </a:ext>
            </a:extLst>
          </p:cNvPr>
          <p:cNvPicPr>
            <a:picLocks noChangeAspect="1"/>
          </p:cNvPicPr>
          <p:nvPr/>
        </p:nvPicPr>
        <p:blipFill>
          <a:blip r:embed="rId4">
            <a:extLst>
              <a:ext uri="{28A0092B-C50C-407E-A947-70E740481C1C}">
                <a14:useLocalDpi xmlns:a14="http://schemas.microsoft.com/office/drawing/2010/main" val="0"/>
              </a:ext>
            </a:extLst>
          </a:blip>
          <a:srcRect t="42986" r="1" b="9145"/>
          <a:stretch/>
        </p:blipFill>
        <p:spPr>
          <a:xfrm>
            <a:off x="1048514" y="1016947"/>
            <a:ext cx="2991801" cy="180145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descr="En bild som visar symbol, gul, cirkel, Grafik&#10;&#10;Automatiskt genererad beskrivning">
            <a:extLst>
              <a:ext uri="{FF2B5EF4-FFF2-40B4-BE49-F238E27FC236}">
                <a16:creationId xmlns:a16="http://schemas.microsoft.com/office/drawing/2014/main" id="{DF3AC18A-F306-82DA-39DA-177619A1B8A0}"/>
              </a:ext>
            </a:extLst>
          </p:cNvPr>
          <p:cNvPicPr>
            <a:picLocks noChangeAspect="1"/>
          </p:cNvPicPr>
          <p:nvPr/>
        </p:nvPicPr>
        <p:blipFill>
          <a:blip r:embed="rId5">
            <a:extLst>
              <a:ext uri="{28A0092B-C50C-407E-A947-70E740481C1C}">
                <a14:useLocalDpi xmlns:a14="http://schemas.microsoft.com/office/drawing/2010/main" val="0"/>
              </a:ext>
            </a:extLst>
          </a:blip>
          <a:srcRect t="4106" r="-3" b="827"/>
          <a:stretch/>
        </p:blipFill>
        <p:spPr>
          <a:xfrm>
            <a:off x="1129416" y="3436230"/>
            <a:ext cx="2823985"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extruta 5">
            <a:extLst>
              <a:ext uri="{FF2B5EF4-FFF2-40B4-BE49-F238E27FC236}">
                <a16:creationId xmlns:a16="http://schemas.microsoft.com/office/drawing/2014/main" id="{EE6EE206-80D6-AC66-6CF6-3F0091F09905}"/>
              </a:ext>
            </a:extLst>
          </p:cNvPr>
          <p:cNvSpPr txBox="1"/>
          <p:nvPr/>
        </p:nvSpPr>
        <p:spPr>
          <a:xfrm>
            <a:off x="4544125" y="1244906"/>
            <a:ext cx="6393116" cy="5387248"/>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100000"/>
              <a:buFont typeface="Arial"/>
              <a:buChar char="•"/>
            </a:pPr>
            <a:endParaRPr lang="en-US" sz="15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Israel commits three prohibited acts under the Genocide Convention: </a:t>
            </a:r>
          </a:p>
          <a:p>
            <a:pPr marL="742950" lvl="1" indent="-285750">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Killing Palestinians in Gaza,</a:t>
            </a:r>
          </a:p>
          <a:p>
            <a:pPr marL="742950" lvl="1" indent="-285750">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Causing serious bodily or mental harm,</a:t>
            </a:r>
          </a:p>
          <a:p>
            <a:pPr marL="742950" lvl="1" indent="-285750">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Deliberately inflicting conditions of life calculated to bring about the physical destruction of Palestinians in Gaza.</a:t>
            </a:r>
          </a:p>
          <a:p>
            <a:pPr lvl="1">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These acts, combined with statements from senior government and military officials, indicate that Israel has intentionally committed genocide against Palestinians in Gaza.</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This occurs within the context of apartheid, illegal military occupation, and the blockade of Gaza</a:t>
            </a:r>
          </a:p>
          <a:p>
            <a:pPr>
              <a:lnSpc>
                <a:spcPct val="90000"/>
              </a:lnSpc>
              <a:spcBef>
                <a:spcPct val="20000"/>
              </a:spcBef>
              <a:spcAft>
                <a:spcPts val="600"/>
              </a:spcAft>
              <a:buClr>
                <a:schemeClr val="tx1"/>
              </a:buClr>
              <a:buSzPct val="100000"/>
              <a:buFont typeface="Arial"/>
              <a:buChar char="•"/>
            </a:pPr>
            <a:endParaRPr lang="en-US" sz="15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844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0A346D7-DE6A-A2F9-5E6B-39D8F859C85C}"/>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8DA6FAF8-A93E-51CF-C3A2-0F3787948783}"/>
              </a:ext>
            </a:extLst>
          </p:cNvPr>
          <p:cNvSpPr txBox="1">
            <a:spLocks/>
          </p:cNvSpPr>
          <p:nvPr/>
        </p:nvSpPr>
        <p:spPr>
          <a:xfrm>
            <a:off x="5872292" y="1183825"/>
            <a:ext cx="4076820" cy="1050131"/>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KEY FINDINGS</a:t>
            </a:r>
          </a:p>
        </p:txBody>
      </p:sp>
      <p:pic>
        <p:nvPicPr>
          <p:cNvPr id="14" name="Bildobjekt 13" descr="En bild som visar utomhus, byggnad, Landfordon, fordon&#10;&#10;Automatiskt genererad beskrivning">
            <a:extLst>
              <a:ext uri="{FF2B5EF4-FFF2-40B4-BE49-F238E27FC236}">
                <a16:creationId xmlns:a16="http://schemas.microsoft.com/office/drawing/2014/main" id="{840E2179-0A02-28FE-6559-8DDFD963A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958" y="2233956"/>
            <a:ext cx="4531178" cy="266461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Bildobjekt 4">
            <a:extLst>
              <a:ext uri="{FF2B5EF4-FFF2-40B4-BE49-F238E27FC236}">
                <a16:creationId xmlns:a16="http://schemas.microsoft.com/office/drawing/2014/main" id="{791F3E65-2BF7-C50A-682D-676645937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589" y="914404"/>
            <a:ext cx="894290" cy="892055"/>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2" name="textruta 1">
            <a:extLst>
              <a:ext uri="{FF2B5EF4-FFF2-40B4-BE49-F238E27FC236}">
                <a16:creationId xmlns:a16="http://schemas.microsoft.com/office/drawing/2014/main" id="{6F10463D-674D-9963-23ED-56D3979E245F}"/>
              </a:ext>
            </a:extLst>
          </p:cNvPr>
          <p:cNvSpPr txBox="1"/>
          <p:nvPr/>
        </p:nvSpPr>
        <p:spPr>
          <a:xfrm>
            <a:off x="6283778" y="2068115"/>
            <a:ext cx="4076820" cy="2466334"/>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identifies critical patterns of human rights violations and systemic harm inflicted on Gaza’s population”</a:t>
            </a:r>
          </a:p>
        </p:txBody>
      </p:sp>
    </p:spTree>
    <p:extLst>
      <p:ext uri="{BB962C8B-B14F-4D97-AF65-F5344CB8AC3E}">
        <p14:creationId xmlns:p14="http://schemas.microsoft.com/office/powerpoint/2010/main" val="336013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ACD17DEF-2703-A34A-16C5-BB209CF73389}"/>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FC044108-DBD2-71F8-B1AE-E45334CACB45}"/>
              </a:ext>
            </a:extLst>
          </p:cNvPr>
          <p:cNvSpPr txBox="1">
            <a:spLocks/>
          </p:cNvSpPr>
          <p:nvPr/>
        </p:nvSpPr>
        <p:spPr>
          <a:xfrm>
            <a:off x="5293711" y="857250"/>
            <a:ext cx="4794836" cy="137160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Killings and Injuries</a:t>
            </a:r>
          </a:p>
        </p:txBody>
      </p:sp>
      <p:pic>
        <p:nvPicPr>
          <p:cNvPr id="5" name="Bildobjekt 4">
            <a:extLst>
              <a:ext uri="{FF2B5EF4-FFF2-40B4-BE49-F238E27FC236}">
                <a16:creationId xmlns:a16="http://schemas.microsoft.com/office/drawing/2014/main" id="{C1718E6B-CF5A-CA79-9601-5B1873C82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741" y="19053"/>
            <a:ext cx="1093424" cy="1090691"/>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6" name="Bildobjekt 5" descr="En bild som visar förorening, Katastrof, text, skärmbild&#10;&#10;Automatiskt genererad beskrivning">
            <a:extLst>
              <a:ext uri="{FF2B5EF4-FFF2-40B4-BE49-F238E27FC236}">
                <a16:creationId xmlns:a16="http://schemas.microsoft.com/office/drawing/2014/main" id="{A536109F-958F-2DD1-525B-165FF8F0A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6205" y="2319743"/>
            <a:ext cx="3938354" cy="2346593"/>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2" name="textruta 1">
            <a:extLst>
              <a:ext uri="{FF2B5EF4-FFF2-40B4-BE49-F238E27FC236}">
                <a16:creationId xmlns:a16="http://schemas.microsoft.com/office/drawing/2014/main" id="{114399D3-5CEE-9FB9-7448-6EDD90D4D029}"/>
              </a:ext>
            </a:extLst>
          </p:cNvPr>
          <p:cNvSpPr txBox="1"/>
          <p:nvPr/>
        </p:nvSpPr>
        <p:spPr>
          <a:xfrm>
            <a:off x="6200660" y="2204647"/>
            <a:ext cx="3988980" cy="2576780"/>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pPr>
            <a:r>
              <a:rPr lang="en-US" sz="135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t>
            </a:r>
            <a:r>
              <a:rPr lang="en-US" sz="21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toll on Gaza’s civilian population is staggering, with thousands of lives lost in targeted and indiscriminate attacks”</a:t>
            </a:r>
          </a:p>
        </p:txBody>
      </p:sp>
    </p:spTree>
    <p:extLst>
      <p:ext uri="{BB962C8B-B14F-4D97-AF65-F5344CB8AC3E}">
        <p14:creationId xmlns:p14="http://schemas.microsoft.com/office/powerpoint/2010/main" val="19997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2F13C298-E21C-CE5B-2848-8F77A4790B0A}"/>
            </a:ext>
          </a:extLst>
        </p:cNvPr>
        <p:cNvGrpSpPr/>
        <p:nvPr/>
      </p:nvGrpSpPr>
      <p:grpSpPr>
        <a:xfrm>
          <a:off x="0" y="0"/>
          <a:ext cx="0" cy="0"/>
          <a:chOff x="0" y="0"/>
          <a:chExt cx="0" cy="0"/>
        </a:xfrm>
      </p:grpSpPr>
      <p:pic>
        <p:nvPicPr>
          <p:cNvPr id="6" name="Bildobjekt 5" descr="En bild som visar förorening, Katastrof, text, skärmbild&#10;&#10;Automatiskt genererad beskrivning">
            <a:extLst>
              <a:ext uri="{FF2B5EF4-FFF2-40B4-BE49-F238E27FC236}">
                <a16:creationId xmlns:a16="http://schemas.microsoft.com/office/drawing/2014/main" id="{41E92D98-79B8-CFA2-61DB-A5FA26232929}"/>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12099" r="25679" b="1"/>
          <a:stretch/>
        </p:blipFill>
        <p:spPr>
          <a:xfrm>
            <a:off x="1475543" y="889688"/>
            <a:ext cx="9143985" cy="5143493"/>
          </a:xfrm>
          <a:prstGeom prst="rect">
            <a:avLst/>
          </a:prstGeom>
        </p:spPr>
      </p:pic>
      <p:sp>
        <p:nvSpPr>
          <p:cNvPr id="3" name="Underrubrik 2">
            <a:extLst>
              <a:ext uri="{FF2B5EF4-FFF2-40B4-BE49-F238E27FC236}">
                <a16:creationId xmlns:a16="http://schemas.microsoft.com/office/drawing/2014/main" id="{17E15AD3-0C3F-25DB-EDD3-86C9F076ED6E}"/>
              </a:ext>
            </a:extLst>
          </p:cNvPr>
          <p:cNvSpPr txBox="1">
            <a:spLocks/>
          </p:cNvSpPr>
          <p:nvPr/>
        </p:nvSpPr>
        <p:spPr>
          <a:xfrm>
            <a:off x="3516478" y="889685"/>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Killings and Injuries</a:t>
            </a:r>
          </a:p>
        </p:txBody>
      </p:sp>
      <p:sp>
        <p:nvSpPr>
          <p:cNvPr id="2" name="textruta 1">
            <a:extLst>
              <a:ext uri="{FF2B5EF4-FFF2-40B4-BE49-F238E27FC236}">
                <a16:creationId xmlns:a16="http://schemas.microsoft.com/office/drawing/2014/main" id="{946A7146-4D4B-59B8-7EA5-F541F50957D7}"/>
              </a:ext>
            </a:extLst>
          </p:cNvPr>
          <p:cNvSpPr txBox="1"/>
          <p:nvPr/>
        </p:nvSpPr>
        <p:spPr>
          <a:xfrm>
            <a:off x="2380063" y="2857503"/>
            <a:ext cx="7429499" cy="2343151"/>
          </a:xfrm>
          <a:prstGeom prst="rect">
            <a:avLst/>
          </a:prstGeom>
        </p:spPr>
        <p:txBody>
          <a:bodyPr vert="horz" lIns="68580" tIns="34290" rIns="68580" bIns="34290" rtlCol="0" anchor="ctr">
            <a:normAutofit fontScale="92500"/>
          </a:bodyPr>
          <a:lstStyle/>
          <a:p>
            <a:pPr>
              <a:spcBef>
                <a:spcPct val="20000"/>
              </a:spcBef>
              <a:spcAft>
                <a:spcPts val="450"/>
              </a:spcAft>
              <a:buClr>
                <a:schemeClr val="tx1"/>
              </a:buClr>
              <a:buSzPct val="100000"/>
              <a:buFont typeface="Arial"/>
              <a:buChar char="•"/>
            </a:pPr>
            <a:r>
              <a:rPr lang="en-US" sz="21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t>
            </a: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Over 42,000 fatalities were recorded, including 13,319 children.</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Entire families were wiped out in single airstrikes.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Weapons with wide-area effects were used in densely populated areas.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Nighttime bombings targeted homes, catching civilians unaware.</a:t>
            </a:r>
          </a:p>
          <a:p>
            <a:pPr>
              <a:spcBef>
                <a:spcPct val="20000"/>
              </a:spcBef>
              <a:spcAft>
                <a:spcPts val="450"/>
              </a:spcAft>
              <a:buClr>
                <a:schemeClr val="tx1"/>
              </a:buClr>
              <a:buSzPct val="100000"/>
              <a:buFont typeface="Arial"/>
              <a:buChar char="•"/>
            </a:pPr>
            <a:endParaRPr lang="en-US" sz="135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5" name="Bildobjekt 4">
            <a:extLst>
              <a:ext uri="{FF2B5EF4-FFF2-40B4-BE49-F238E27FC236}">
                <a16:creationId xmlns:a16="http://schemas.microsoft.com/office/drawing/2014/main" id="{2A099C6D-3E1F-5213-B4C1-355AD7FCC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474" y="95031"/>
            <a:ext cx="964658" cy="962247"/>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652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17C85B5F-BCE2-FF27-67BF-08D9B17E4568}"/>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8A6C2508-0402-6C0A-D526-77DAC45066CC}"/>
              </a:ext>
            </a:extLst>
          </p:cNvPr>
          <p:cNvSpPr txBox="1">
            <a:spLocks/>
          </p:cNvSpPr>
          <p:nvPr/>
        </p:nvSpPr>
        <p:spPr>
          <a:xfrm>
            <a:off x="4654296" y="-13782"/>
            <a:ext cx="6393115" cy="18288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45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Killings and Injuries</a:t>
            </a:r>
          </a:p>
        </p:txBody>
      </p:sp>
      <p:pic>
        <p:nvPicPr>
          <p:cNvPr id="5" name="Bildobjekt 4">
            <a:extLst>
              <a:ext uri="{FF2B5EF4-FFF2-40B4-BE49-F238E27FC236}">
                <a16:creationId xmlns:a16="http://schemas.microsoft.com/office/drawing/2014/main" id="{FFA2E666-DB96-12B1-595F-90BC4F833599}"/>
              </a:ext>
            </a:extLst>
          </p:cNvPr>
          <p:cNvPicPr>
            <a:picLocks noChangeAspect="1"/>
          </p:cNvPicPr>
          <p:nvPr/>
        </p:nvPicPr>
        <p:blipFill>
          <a:blip r:embed="rId4">
            <a:extLst>
              <a:ext uri="{28A0092B-C50C-407E-A947-70E740481C1C}">
                <a14:useLocalDpi xmlns:a14="http://schemas.microsoft.com/office/drawing/2010/main" val="0"/>
              </a:ext>
            </a:extLst>
          </a:blip>
          <a:srcRect t="17558" b="14282"/>
          <a:stretch/>
        </p:blipFill>
        <p:spPr>
          <a:xfrm>
            <a:off x="1048514" y="900618"/>
            <a:ext cx="2991801" cy="203411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6" name="Bildobjekt 5" descr="En bild som visar förorening, Katastrof, text, skärmbild&#10;&#10;Automatiskt genererad beskrivning">
            <a:extLst>
              <a:ext uri="{FF2B5EF4-FFF2-40B4-BE49-F238E27FC236}">
                <a16:creationId xmlns:a16="http://schemas.microsoft.com/office/drawing/2014/main" id="{96526A8D-C927-5F17-E3A5-3F69CECD5216}"/>
              </a:ext>
            </a:extLst>
          </p:cNvPr>
          <p:cNvPicPr>
            <a:picLocks noChangeAspect="1"/>
          </p:cNvPicPr>
          <p:nvPr/>
        </p:nvPicPr>
        <p:blipFill>
          <a:blip r:embed="rId5">
            <a:extLst>
              <a:ext uri="{28A0092B-C50C-407E-A947-70E740481C1C}">
                <a14:useLocalDpi xmlns:a14="http://schemas.microsoft.com/office/drawing/2010/main" val="0"/>
              </a:ext>
            </a:extLst>
          </a:blip>
          <a:srcRect l="2674" r="16256" b="2"/>
          <a:stretch/>
        </p:blipFill>
        <p:spPr>
          <a:xfrm>
            <a:off x="1045508" y="4129368"/>
            <a:ext cx="2991801" cy="1291611"/>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2" name="textruta 1">
            <a:extLst>
              <a:ext uri="{FF2B5EF4-FFF2-40B4-BE49-F238E27FC236}">
                <a16:creationId xmlns:a16="http://schemas.microsoft.com/office/drawing/2014/main" id="{54E39AD3-9CC4-F5D3-63FF-C0AD771EC7E9}"/>
              </a:ext>
            </a:extLst>
          </p:cNvPr>
          <p:cNvSpPr txBox="1"/>
          <p:nvPr/>
        </p:nvSpPr>
        <p:spPr>
          <a:xfrm>
            <a:off x="4651290" y="1815018"/>
            <a:ext cx="6393116" cy="3978727"/>
          </a:xfrm>
          <a:prstGeom prst="rect">
            <a:avLst/>
          </a:prstGeom>
        </p:spPr>
        <p:txBody>
          <a:bodyPr vert="horz" lIns="91440" tIns="45720" rIns="91440" bIns="45720" rtlCol="0" anchor="ctr">
            <a:normAutofit lnSpcReduction="10000"/>
          </a:bodyPr>
          <a:lstStyle/>
          <a:p>
            <a:pPr>
              <a:spcBef>
                <a:spcPct val="20000"/>
              </a:spcBef>
              <a:spcAft>
                <a:spcPts val="600"/>
              </a:spcAft>
              <a:buClr>
                <a:schemeClr val="tx1"/>
              </a:buClr>
              <a:buSzPct val="100000"/>
              <a:buFont typeface="Arial"/>
              <a:buChar char="•"/>
            </a:pPr>
            <a:r>
              <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Key Findings:</a:t>
            </a:r>
            <a:endPar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15 airstrikes between October 7, 2023, and April 20, 2024, targeted civilian infrastructure, including homes, a church, a street, and a market.</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Hundreds of civilians, primarily children, were killed.</a:t>
            </a:r>
          </a:p>
          <a:p>
            <a:pPr>
              <a:spcBef>
                <a:spcPct val="20000"/>
              </a:spcBef>
              <a:spcAft>
                <a:spcPts val="600"/>
              </a:spcAft>
              <a:buClr>
                <a:schemeClr val="tx1"/>
              </a:buClr>
              <a:buSzPct val="100000"/>
              <a:buFont typeface="Arial"/>
              <a:buChar char="•"/>
            </a:pPr>
            <a:r>
              <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Analysis:</a:t>
            </a:r>
            <a:endPar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Amnesty found no evidence of military targets in these areas.</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Airstrikes were designed to maximize civilian casualties, using explosive weapons in densely populated areas without effective warnings.</a:t>
            </a:r>
          </a:p>
          <a:p>
            <a:pPr>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00001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E3A5ED6C-3D25-4761-0A74-116BB2E59D94}"/>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8306E256-8A94-E6E2-B7CC-32A26A1084D7}"/>
              </a:ext>
            </a:extLst>
          </p:cNvPr>
          <p:cNvSpPr txBox="1">
            <a:spLocks/>
          </p:cNvSpPr>
          <p:nvPr/>
        </p:nvSpPr>
        <p:spPr>
          <a:xfrm>
            <a:off x="2006394" y="1083095"/>
            <a:ext cx="2732756"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21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Conditions of Life in Gaza</a:t>
            </a:r>
          </a:p>
        </p:txBody>
      </p:sp>
      <p:sp>
        <p:nvSpPr>
          <p:cNvPr id="2" name="textruta 1">
            <a:extLst>
              <a:ext uri="{FF2B5EF4-FFF2-40B4-BE49-F238E27FC236}">
                <a16:creationId xmlns:a16="http://schemas.microsoft.com/office/drawing/2014/main" id="{296BBF24-F600-5664-9138-F384DBDA7961}"/>
              </a:ext>
            </a:extLst>
          </p:cNvPr>
          <p:cNvSpPr txBox="1"/>
          <p:nvPr/>
        </p:nvSpPr>
        <p:spPr>
          <a:xfrm>
            <a:off x="2006394" y="2427844"/>
            <a:ext cx="2732756" cy="2412207"/>
          </a:xfrm>
          <a:prstGeom prst="rect">
            <a:avLst/>
          </a:prstGeom>
        </p:spPr>
        <p:txBody>
          <a:bodyPr vert="horz" lIns="68580" tIns="34290" rIns="68580" bIns="34290" rtlCol="0" anchor="t">
            <a:normAutofit/>
          </a:bodyPr>
          <a:lstStyle/>
          <a:p>
            <a:pPr>
              <a:spcBef>
                <a:spcPct val="20000"/>
              </a:spcBef>
              <a:spcAft>
                <a:spcPts val="450"/>
              </a:spcAft>
              <a:buClr>
                <a:schemeClr val="tx1"/>
              </a:buClr>
              <a:buSzPct val="100000"/>
            </a:pPr>
            <a:r>
              <a:rPr lang="en-US" sz="21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living conditions in Gaza deteriorated drastically, pushing the population to the brink of survival”</a:t>
            </a:r>
          </a:p>
        </p:txBody>
      </p:sp>
      <p:pic>
        <p:nvPicPr>
          <p:cNvPr id="6" name="Bildobjekt 5" descr="En bild som visar klädsel, person, byggnad, pojke&#10;&#10;Automatiskt genererad beskrivning">
            <a:extLst>
              <a:ext uri="{FF2B5EF4-FFF2-40B4-BE49-F238E27FC236}">
                <a16:creationId xmlns:a16="http://schemas.microsoft.com/office/drawing/2014/main" id="{4EEF7C3D-BA23-6302-ED92-092C0E8A9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249" y="2245553"/>
            <a:ext cx="5187475" cy="212686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Bildobjekt 4">
            <a:extLst>
              <a:ext uri="{FF2B5EF4-FFF2-40B4-BE49-F238E27FC236}">
                <a16:creationId xmlns:a16="http://schemas.microsoft.com/office/drawing/2014/main" id="{DEC69BF6-166F-1A70-F4D2-62CF61909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498" y="193222"/>
            <a:ext cx="695797" cy="693506"/>
          </a:xfrm>
          <a:prstGeom prst="rect">
            <a:avLst/>
          </a:prstGeom>
        </p:spPr>
      </p:pic>
    </p:spTree>
    <p:extLst>
      <p:ext uri="{BB962C8B-B14F-4D97-AF65-F5344CB8AC3E}">
        <p14:creationId xmlns:p14="http://schemas.microsoft.com/office/powerpoint/2010/main" val="3276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6197AF7-D97B-2ADC-8263-DDC036AA208B}"/>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3B9E3657-8BE3-D027-E5E7-763A7CA45DF6}"/>
              </a:ext>
            </a:extLst>
          </p:cNvPr>
          <p:cNvSpPr txBox="1">
            <a:spLocks/>
          </p:cNvSpPr>
          <p:nvPr/>
        </p:nvSpPr>
        <p:spPr>
          <a:xfrm>
            <a:off x="6299280" y="193222"/>
            <a:ext cx="5122606"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450"/>
              </a:spcAft>
            </a:pPr>
            <a:r>
              <a:rPr lang="en-US" sz="32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Inflicted Living Conditions</a:t>
            </a:r>
            <a:endPar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2" name="textruta 1">
            <a:extLst>
              <a:ext uri="{FF2B5EF4-FFF2-40B4-BE49-F238E27FC236}">
                <a16:creationId xmlns:a16="http://schemas.microsoft.com/office/drawing/2014/main" id="{9DA39716-432B-6A14-AE20-01E33057FFDE}"/>
              </a:ext>
            </a:extLst>
          </p:cNvPr>
          <p:cNvSpPr txBox="1"/>
          <p:nvPr/>
        </p:nvSpPr>
        <p:spPr>
          <a:xfrm>
            <a:off x="6299280" y="1820862"/>
            <a:ext cx="5122606" cy="3216276"/>
          </a:xfrm>
          <a:prstGeom prst="rect">
            <a:avLst/>
          </a:prstGeom>
        </p:spPr>
        <p:txBody>
          <a:bodyPr vert="horz" lIns="91440" tIns="45720" rIns="91440" bIns="45720" rtlCol="0" anchor="t">
            <a:noAutofit/>
          </a:bodyPr>
          <a:lstStyle/>
          <a:p>
            <a:pPr>
              <a:lnSpc>
                <a:spcPct val="90000"/>
              </a:lnSpc>
              <a:spcBef>
                <a:spcPct val="20000"/>
              </a:spcBef>
              <a:spcAft>
                <a:spcPts val="600"/>
              </a:spcAft>
              <a:buClr>
                <a:schemeClr val="tx1"/>
              </a:buClr>
              <a:buSzPct val="100000"/>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Definition:</a:t>
            </a: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Methods calculated to lead to the group’s physical destruction over time.</a:t>
            </a:r>
          </a:p>
          <a:p>
            <a:pPr>
              <a:lnSpc>
                <a:spcPct val="90000"/>
              </a:lnSpc>
              <a:spcBef>
                <a:spcPct val="20000"/>
              </a:spcBef>
              <a:spcAft>
                <a:spcPts val="600"/>
              </a:spcAft>
              <a:buClr>
                <a:schemeClr val="tx1"/>
              </a:buClr>
              <a:buSzPct val="100000"/>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Examples:</a:t>
            </a: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Destruction of civilian infrastructure (water, sanitation, healthcare).</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Forced displacement: 1.9 million Palestinians forcibly displaced by July 2024, many multiple times.</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Denial of basic necessities: food, water, and medical supplies severely restricted under the blockade.</a:t>
            </a:r>
          </a:p>
        </p:txBody>
      </p:sp>
      <p:pic>
        <p:nvPicPr>
          <p:cNvPr id="6" name="Bildobjekt 5" descr="En bild som visar klädsel, person, byggnad, pojke&#10;&#10;Automatiskt genererad beskrivning">
            <a:extLst>
              <a:ext uri="{FF2B5EF4-FFF2-40B4-BE49-F238E27FC236}">
                <a16:creationId xmlns:a16="http://schemas.microsoft.com/office/drawing/2014/main" id="{96167B55-DD02-6A20-57B6-06CCBF776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92" y="2151396"/>
            <a:ext cx="5451627" cy="223516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Bildobjekt 4">
            <a:extLst>
              <a:ext uri="{FF2B5EF4-FFF2-40B4-BE49-F238E27FC236}">
                <a16:creationId xmlns:a16="http://schemas.microsoft.com/office/drawing/2014/main" id="{BF73AD4B-F14C-4D2C-8150-01DEADB01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498" y="193222"/>
            <a:ext cx="695797" cy="693506"/>
          </a:xfrm>
          <a:prstGeom prst="rect">
            <a:avLst/>
          </a:prstGeom>
        </p:spPr>
      </p:pic>
    </p:spTree>
    <p:extLst>
      <p:ext uri="{BB962C8B-B14F-4D97-AF65-F5344CB8AC3E}">
        <p14:creationId xmlns:p14="http://schemas.microsoft.com/office/powerpoint/2010/main" val="578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414FD70-AE2F-BBB1-1595-2A254D4B2B05}"/>
            </a:ext>
          </a:extLst>
        </p:cNvPr>
        <p:cNvGrpSpPr/>
        <p:nvPr/>
      </p:nvGrpSpPr>
      <p:grpSpPr>
        <a:xfrm>
          <a:off x="0" y="0"/>
          <a:ext cx="0" cy="0"/>
          <a:chOff x="0" y="0"/>
          <a:chExt cx="0" cy="0"/>
        </a:xfrm>
      </p:grpSpPr>
      <p:pic>
        <p:nvPicPr>
          <p:cNvPr id="6" name="Bildobjekt 5" descr="En bild som visar klädsel, person, byggnad, pojke&#10;&#10;Automatiskt genererad beskrivning">
            <a:extLst>
              <a:ext uri="{FF2B5EF4-FFF2-40B4-BE49-F238E27FC236}">
                <a16:creationId xmlns:a16="http://schemas.microsoft.com/office/drawing/2014/main" id="{53FCCD4D-C50E-3DFC-FD63-788E015F9A4A}"/>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26969" r="143"/>
          <a:stretch/>
        </p:blipFill>
        <p:spPr>
          <a:xfrm>
            <a:off x="1524018" y="857253"/>
            <a:ext cx="9143985" cy="5143493"/>
          </a:xfrm>
          <a:prstGeom prst="rect">
            <a:avLst/>
          </a:prstGeom>
        </p:spPr>
      </p:pic>
      <p:sp>
        <p:nvSpPr>
          <p:cNvPr id="3" name="Underrubrik 2">
            <a:extLst>
              <a:ext uri="{FF2B5EF4-FFF2-40B4-BE49-F238E27FC236}">
                <a16:creationId xmlns:a16="http://schemas.microsoft.com/office/drawing/2014/main" id="{9E22470C-CB03-813C-07CD-3A51593741AB}"/>
              </a:ext>
            </a:extLst>
          </p:cNvPr>
          <p:cNvSpPr txBox="1">
            <a:spLocks/>
          </p:cNvSpPr>
          <p:nvPr/>
        </p:nvSpPr>
        <p:spPr>
          <a:xfrm>
            <a:off x="2966711" y="736409"/>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Conditions of Life in Gaza</a:t>
            </a:r>
          </a:p>
        </p:txBody>
      </p:sp>
      <p:sp>
        <p:nvSpPr>
          <p:cNvPr id="2" name="textruta 1">
            <a:extLst>
              <a:ext uri="{FF2B5EF4-FFF2-40B4-BE49-F238E27FC236}">
                <a16:creationId xmlns:a16="http://schemas.microsoft.com/office/drawing/2014/main" id="{1DB3210F-51AC-E0F2-8D59-6EFFF868E405}"/>
              </a:ext>
            </a:extLst>
          </p:cNvPr>
          <p:cNvSpPr txBox="1"/>
          <p:nvPr/>
        </p:nvSpPr>
        <p:spPr>
          <a:xfrm>
            <a:off x="2677518" y="2457446"/>
            <a:ext cx="7429499" cy="2343151"/>
          </a:xfrm>
          <a:prstGeom prst="rect">
            <a:avLst/>
          </a:prstGeom>
        </p:spPr>
        <p:txBody>
          <a:bodyPr vert="horz" lIns="68580" tIns="34290" rIns="68580" bIns="34290" rtlCol="0" anchor="ctr">
            <a:no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By July 2024, 63% of Gaza’s infrastructure had been damaged or destroyed.</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Critical water, sanitation, and healthcare systems collapsed.</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Over 15% of children under two suffered from acute malnutrition.</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Diseases like sepsis and respiratory infections surged in overcrowded shelters.</a:t>
            </a:r>
          </a:p>
        </p:txBody>
      </p:sp>
      <p:pic>
        <p:nvPicPr>
          <p:cNvPr id="5" name="Bildobjekt 4">
            <a:extLst>
              <a:ext uri="{FF2B5EF4-FFF2-40B4-BE49-F238E27FC236}">
                <a16:creationId xmlns:a16="http://schemas.microsoft.com/office/drawing/2014/main" id="{E3C66883-CECD-9E4A-94A7-E34282BC5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567" y="163744"/>
            <a:ext cx="695797" cy="693506"/>
          </a:xfrm>
          <a:prstGeom prst="rect">
            <a:avLst/>
          </a:prstGeom>
        </p:spPr>
      </p:pic>
    </p:spTree>
    <p:extLst>
      <p:ext uri="{BB962C8B-B14F-4D97-AF65-F5344CB8AC3E}">
        <p14:creationId xmlns:p14="http://schemas.microsoft.com/office/powerpoint/2010/main" val="20721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0C8893F-8AC8-FCD7-76C1-03E1AA51B821}"/>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D01A1B92-900A-8F67-6303-CAD324AEED57}"/>
              </a:ext>
            </a:extLst>
          </p:cNvPr>
          <p:cNvSpPr txBox="1">
            <a:spLocks/>
          </p:cNvSpPr>
          <p:nvPr/>
        </p:nvSpPr>
        <p:spPr>
          <a:xfrm>
            <a:off x="4616718" y="0"/>
            <a:ext cx="6393115" cy="18288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45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Introduction </a:t>
            </a:r>
            <a:r>
              <a:rPr lang="en-US" sz="3200" b="1" dirty="0" err="1">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oVerview</a:t>
            </a:r>
            <a:endPar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pic>
        <p:nvPicPr>
          <p:cNvPr id="7" name="Bildobjekt 6">
            <a:extLst>
              <a:ext uri="{FF2B5EF4-FFF2-40B4-BE49-F238E27FC236}">
                <a16:creationId xmlns:a16="http://schemas.microsoft.com/office/drawing/2014/main" id="{7520FA72-F2BE-B629-1378-C4D196EA28CE}"/>
              </a:ext>
            </a:extLst>
          </p:cNvPr>
          <p:cNvPicPr>
            <a:picLocks noChangeAspect="1"/>
          </p:cNvPicPr>
          <p:nvPr/>
        </p:nvPicPr>
        <p:blipFill>
          <a:blip r:embed="rId4">
            <a:extLst>
              <a:ext uri="{28A0092B-C50C-407E-A947-70E740481C1C}">
                <a14:useLocalDpi xmlns:a14="http://schemas.microsoft.com/office/drawing/2010/main" val="0"/>
              </a:ext>
            </a:extLst>
          </a:blip>
          <a:srcRect t="6772" r="7" b="3502"/>
          <a:stretch/>
        </p:blipFill>
        <p:spPr>
          <a:xfrm>
            <a:off x="1010936" y="572469"/>
            <a:ext cx="2991801"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8" name="Bildobjekt 7" descr="En bild som visar tecknad serie, leksak, flygmaskin, Rollfigur&#10;&#10;Automatiskt genererad beskrivning">
            <a:extLst>
              <a:ext uri="{FF2B5EF4-FFF2-40B4-BE49-F238E27FC236}">
                <a16:creationId xmlns:a16="http://schemas.microsoft.com/office/drawing/2014/main" id="{F0EC09CE-DA70-6062-9087-A8D7FD1D01FD}"/>
              </a:ext>
            </a:extLst>
          </p:cNvPr>
          <p:cNvPicPr>
            <a:picLocks noChangeAspect="1"/>
          </p:cNvPicPr>
          <p:nvPr/>
        </p:nvPicPr>
        <p:blipFill>
          <a:blip r:embed="rId5">
            <a:extLst>
              <a:ext uri="{28A0092B-C50C-407E-A947-70E740481C1C}">
                <a14:useLocalDpi xmlns:a14="http://schemas.microsoft.com/office/drawing/2010/main" val="0"/>
              </a:ext>
            </a:extLst>
          </a:blip>
          <a:srcRect t="28842" r="-2" b="-2"/>
          <a:stretch/>
        </p:blipFill>
        <p:spPr>
          <a:xfrm>
            <a:off x="1007930" y="3429967"/>
            <a:ext cx="2991801"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extruta 5">
            <a:extLst>
              <a:ext uri="{FF2B5EF4-FFF2-40B4-BE49-F238E27FC236}">
                <a16:creationId xmlns:a16="http://schemas.microsoft.com/office/drawing/2014/main" id="{52B0E097-EF30-1D85-55B2-DF206D03F3AC}"/>
              </a:ext>
            </a:extLst>
          </p:cNvPr>
          <p:cNvSpPr txBox="1"/>
          <p:nvPr/>
        </p:nvSpPr>
        <p:spPr>
          <a:xfrm>
            <a:off x="4495531" y="1050474"/>
            <a:ext cx="6393116" cy="3978727"/>
          </a:xfrm>
          <a:prstGeom prst="rect">
            <a:avLst/>
          </a:prstGeom>
        </p:spPr>
        <p:txBody>
          <a:bodyPr vert="horz" lIns="91440" tIns="45720" rIns="91440" bIns="45720" rtlCol="0" anchor="ctr">
            <a:noAutofit/>
          </a:bodyPr>
          <a:lstStyle/>
          <a:p>
            <a:pPr>
              <a:spcBef>
                <a:spcPct val="20000"/>
              </a:spcBef>
              <a:spcAft>
                <a:spcPts val="600"/>
              </a:spcAft>
              <a:buClr>
                <a:schemeClr val="tx1"/>
              </a:buClr>
              <a:buSzPct val="100000"/>
              <a:buFont typeface="Arial"/>
              <a:buChar char="•"/>
            </a:pPr>
            <a:endParaRPr lang="en-US" sz="20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Amnesty’s Methodology &amp; Evidence</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 Brief Overview of Genocide Under International Law</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Our Application of the Genocide Convention as a Legal Framework</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Amnesty’s Legal Conclusion on Israel’s Genocide Against Palestinians</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What the Three Prohibited Acts and Israel’s Genocidal Intent Mean in Practice</a:t>
            </a:r>
          </a:p>
          <a:p>
            <a:pPr>
              <a:spcBef>
                <a:spcPct val="20000"/>
              </a:spcBef>
              <a:spcAft>
                <a:spcPts val="600"/>
              </a:spcAft>
              <a:buClr>
                <a:schemeClr val="tx1"/>
              </a:buClr>
              <a:buSzPct val="100000"/>
              <a:buFont typeface="Arial"/>
              <a:buChar char="•"/>
            </a:pPr>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Amnesty’s Demands</a:t>
            </a:r>
          </a:p>
        </p:txBody>
      </p:sp>
    </p:spTree>
    <p:extLst>
      <p:ext uri="{BB962C8B-B14F-4D97-AF65-F5344CB8AC3E}">
        <p14:creationId xmlns:p14="http://schemas.microsoft.com/office/powerpoint/2010/main" val="15187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3DCBED5-8233-3FBF-A521-26C6825E0002}"/>
            </a:ext>
          </a:extLst>
        </p:cNvPr>
        <p:cNvGrpSpPr/>
        <p:nvPr/>
      </p:nvGrpSpPr>
      <p:grpSpPr>
        <a:xfrm>
          <a:off x="0" y="0"/>
          <a:ext cx="0" cy="0"/>
          <a:chOff x="0" y="0"/>
          <a:chExt cx="0" cy="0"/>
        </a:xfrm>
      </p:grpSpPr>
      <p:pic>
        <p:nvPicPr>
          <p:cNvPr id="6" name="Bildobjekt 5" descr="En bild som visar klädsel, person, byggnad, pojke&#10;&#10;Automatiskt genererad beskrivning">
            <a:extLst>
              <a:ext uri="{FF2B5EF4-FFF2-40B4-BE49-F238E27FC236}">
                <a16:creationId xmlns:a16="http://schemas.microsoft.com/office/drawing/2014/main" id="{DBC0C1B7-F363-A75A-ECA5-482BB18F5437}"/>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26969" r="143"/>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4F5FDB09-D267-1B2F-53B2-C1E65C1D340B}"/>
              </a:ext>
            </a:extLst>
          </p:cNvPr>
          <p:cNvSpPr txBox="1">
            <a:spLocks/>
          </p:cNvSpPr>
          <p:nvPr/>
        </p:nvSpPr>
        <p:spPr>
          <a:xfrm>
            <a:off x="3041074" y="714371"/>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Conditions of Life in Gaza</a:t>
            </a:r>
          </a:p>
        </p:txBody>
      </p:sp>
      <p:sp>
        <p:nvSpPr>
          <p:cNvPr id="2" name="textruta 1">
            <a:extLst>
              <a:ext uri="{FF2B5EF4-FFF2-40B4-BE49-F238E27FC236}">
                <a16:creationId xmlns:a16="http://schemas.microsoft.com/office/drawing/2014/main" id="{69CAE0A0-0C6F-6429-80ED-89F8EDBBEE63}"/>
              </a:ext>
            </a:extLst>
          </p:cNvPr>
          <p:cNvSpPr txBox="1"/>
          <p:nvPr/>
        </p:nvSpPr>
        <p:spPr>
          <a:xfrm>
            <a:off x="2578366" y="2186672"/>
            <a:ext cx="7429499" cy="2343151"/>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Israeli blockade prevented the import of essential goods, including fuel and medical supplies.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Families resorted to eating wild plants and animal fodder to survive.</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collapse of basic services led to preventable deaths, particularly among children.</a:t>
            </a:r>
          </a:p>
          <a:p>
            <a:pPr>
              <a:spcBef>
                <a:spcPct val="20000"/>
              </a:spcBef>
              <a:spcAft>
                <a:spcPts val="450"/>
              </a:spcAft>
              <a:buClr>
                <a:schemeClr val="tx1"/>
              </a:buClr>
              <a:buSzPct val="100000"/>
              <a:buFont typeface="Arial"/>
              <a:buChar char="•"/>
            </a:pPr>
            <a:endParaRPr lang="en-US" sz="135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5" name="Bildobjekt 4">
            <a:extLst>
              <a:ext uri="{FF2B5EF4-FFF2-40B4-BE49-F238E27FC236}">
                <a16:creationId xmlns:a16="http://schemas.microsoft.com/office/drawing/2014/main" id="{E6B8A132-BFF4-4D13-0A07-84F5009F7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749" y="163744"/>
            <a:ext cx="695797" cy="693506"/>
          </a:xfrm>
          <a:prstGeom prst="rect">
            <a:avLst/>
          </a:prstGeom>
        </p:spPr>
      </p:pic>
    </p:spTree>
    <p:extLst>
      <p:ext uri="{BB962C8B-B14F-4D97-AF65-F5344CB8AC3E}">
        <p14:creationId xmlns:p14="http://schemas.microsoft.com/office/powerpoint/2010/main" val="315251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15664AF-A371-7F3E-E170-1F3EACA283D6}"/>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85A5ADA4-18D4-22AE-3DAB-014CA29B825B}"/>
              </a:ext>
            </a:extLst>
          </p:cNvPr>
          <p:cNvSpPr txBox="1">
            <a:spLocks/>
          </p:cNvSpPr>
          <p:nvPr/>
        </p:nvSpPr>
        <p:spPr>
          <a:xfrm>
            <a:off x="1548425" y="95991"/>
            <a:ext cx="2732756"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21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Mass Displacement</a:t>
            </a:r>
          </a:p>
        </p:txBody>
      </p:sp>
      <p:sp>
        <p:nvSpPr>
          <p:cNvPr id="6" name="textruta 5">
            <a:extLst>
              <a:ext uri="{FF2B5EF4-FFF2-40B4-BE49-F238E27FC236}">
                <a16:creationId xmlns:a16="http://schemas.microsoft.com/office/drawing/2014/main" id="{10DFC40D-6D1F-489F-F078-A191C68F0597}"/>
              </a:ext>
            </a:extLst>
          </p:cNvPr>
          <p:cNvSpPr txBox="1"/>
          <p:nvPr/>
        </p:nvSpPr>
        <p:spPr>
          <a:xfrm>
            <a:off x="2064232" y="2411319"/>
            <a:ext cx="2732756" cy="2412207"/>
          </a:xfrm>
          <a:prstGeom prst="rect">
            <a:avLst/>
          </a:prstGeom>
        </p:spPr>
        <p:txBody>
          <a:bodyPr vert="horz" lIns="68580" tIns="34290" rIns="68580" bIns="34290" rtlCol="0" anchor="ctr">
            <a:noAutofit/>
          </a:bodyPr>
          <a:lstStyle/>
          <a:p>
            <a:pPr>
              <a:spcBef>
                <a:spcPct val="20000"/>
              </a:spcBef>
              <a:spcAft>
                <a:spcPts val="45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forced displacement of Gaza’s population is unparalleled, with civilians enduring repeated evacuations under extreme conditions”</a:t>
            </a:r>
          </a:p>
        </p:txBody>
      </p:sp>
      <p:pic>
        <p:nvPicPr>
          <p:cNvPr id="4" name="Bildobjekt 3" descr="En bild som visar skärmbild, personer, grupp, utomhus&#10;&#10;Automatiskt genererad beskrivning">
            <a:extLst>
              <a:ext uri="{FF2B5EF4-FFF2-40B4-BE49-F238E27FC236}">
                <a16:creationId xmlns:a16="http://schemas.microsoft.com/office/drawing/2014/main" id="{E129F356-E016-7A5D-4A9E-FFE69F4257B7}"/>
              </a:ext>
            </a:extLst>
          </p:cNvPr>
          <p:cNvPicPr>
            <a:picLocks noChangeAspect="1"/>
          </p:cNvPicPr>
          <p:nvPr/>
        </p:nvPicPr>
        <p:blipFill>
          <a:blip r:embed="rId4">
            <a:extLst>
              <a:ext uri="{28A0092B-C50C-407E-A947-70E740481C1C}">
                <a14:useLocalDpi xmlns:a14="http://schemas.microsoft.com/office/drawing/2010/main" val="0"/>
              </a:ext>
            </a:extLst>
          </a:blip>
          <a:srcRect l="3006" r="47899" b="1"/>
          <a:stretch/>
        </p:blipFill>
        <p:spPr>
          <a:xfrm>
            <a:off x="4997249" y="1341080"/>
            <a:ext cx="5187475" cy="393581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descr="En bild som visar symbol, gul, cirkel, Grafik&#10;&#10;Automatiskt genererad beskrivning">
            <a:extLst>
              <a:ext uri="{FF2B5EF4-FFF2-40B4-BE49-F238E27FC236}">
                <a16:creationId xmlns:a16="http://schemas.microsoft.com/office/drawing/2014/main" id="{40FDABF2-0A81-04C7-4258-3882F89F6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124442"/>
            <a:ext cx="688190" cy="685924"/>
          </a:xfrm>
          <a:prstGeom prst="rect">
            <a:avLst/>
          </a:prstGeom>
        </p:spPr>
      </p:pic>
    </p:spTree>
    <p:extLst>
      <p:ext uri="{BB962C8B-B14F-4D97-AF65-F5344CB8AC3E}">
        <p14:creationId xmlns:p14="http://schemas.microsoft.com/office/powerpoint/2010/main" val="1693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1CFA3A29-4E2B-E8A5-1166-AA2487706282}"/>
            </a:ext>
          </a:extLst>
        </p:cNvPr>
        <p:cNvGrpSpPr/>
        <p:nvPr/>
      </p:nvGrpSpPr>
      <p:grpSpPr>
        <a:xfrm>
          <a:off x="0" y="0"/>
          <a:ext cx="0" cy="0"/>
          <a:chOff x="0" y="0"/>
          <a:chExt cx="0" cy="0"/>
        </a:xfrm>
      </p:grpSpPr>
      <p:pic>
        <p:nvPicPr>
          <p:cNvPr id="4" name="Bildobjekt 3" descr="En bild som visar skärmbild, personer, grupp, utomhus&#10;&#10;Automatiskt genererad beskrivning">
            <a:extLst>
              <a:ext uri="{FF2B5EF4-FFF2-40B4-BE49-F238E27FC236}">
                <a16:creationId xmlns:a16="http://schemas.microsoft.com/office/drawing/2014/main" id="{FAF22ED6-8FA6-A24E-E850-8E61BD15154F}"/>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r="33778"/>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8F53D65F-9FE4-1775-53AF-3497D52AE8E1}"/>
              </a:ext>
            </a:extLst>
          </p:cNvPr>
          <p:cNvSpPr txBox="1">
            <a:spLocks/>
          </p:cNvSpPr>
          <p:nvPr/>
        </p:nvSpPr>
        <p:spPr>
          <a:xfrm>
            <a:off x="3883865" y="857250"/>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Mass Displacement</a:t>
            </a:r>
          </a:p>
        </p:txBody>
      </p:sp>
      <p:sp>
        <p:nvSpPr>
          <p:cNvPr id="6" name="textruta 5">
            <a:extLst>
              <a:ext uri="{FF2B5EF4-FFF2-40B4-BE49-F238E27FC236}">
                <a16:creationId xmlns:a16="http://schemas.microsoft.com/office/drawing/2014/main" id="{8C0987F4-9B89-D82A-17E1-5500CF60DDB1}"/>
              </a:ext>
            </a:extLst>
          </p:cNvPr>
          <p:cNvSpPr txBox="1"/>
          <p:nvPr/>
        </p:nvSpPr>
        <p:spPr>
          <a:xfrm>
            <a:off x="2656055" y="2286003"/>
            <a:ext cx="7429499" cy="2343151"/>
          </a:xfrm>
          <a:prstGeom prst="rect">
            <a:avLst/>
          </a:prstGeom>
        </p:spPr>
        <p:txBody>
          <a:bodyPr vert="horz" lIns="68580" tIns="34290" rIns="68580" bIns="34290" rtlCol="0" anchor="ctr">
            <a:no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Over 1.9 million people, or 90% of the population, were displaced.</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Many were forced to move multiple times as areas became unsafe.</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Displacement zones were overcrowded, unsanitary, and lacked basic necessities.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Families were often separated, adding to the trauma.</a:t>
            </a:r>
          </a:p>
        </p:txBody>
      </p:sp>
      <p:pic>
        <p:nvPicPr>
          <p:cNvPr id="7" name="Bildobjekt 6" descr="En bild som visar symbol, gul, cirkel, Grafik&#10;&#10;Automatiskt genererad beskrivning">
            <a:extLst>
              <a:ext uri="{FF2B5EF4-FFF2-40B4-BE49-F238E27FC236}">
                <a16:creationId xmlns:a16="http://schemas.microsoft.com/office/drawing/2014/main" id="{144D3B70-2282-1319-4107-2858A9975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71330"/>
            <a:ext cx="688190" cy="685924"/>
          </a:xfrm>
          <a:prstGeom prst="rect">
            <a:avLst/>
          </a:prstGeom>
        </p:spPr>
      </p:pic>
    </p:spTree>
    <p:extLst>
      <p:ext uri="{BB962C8B-B14F-4D97-AF65-F5344CB8AC3E}">
        <p14:creationId xmlns:p14="http://schemas.microsoft.com/office/powerpoint/2010/main" val="124939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EE7C17B-5F0B-6AA0-AF4C-20641F5A78FC}"/>
            </a:ext>
          </a:extLst>
        </p:cNvPr>
        <p:cNvGrpSpPr/>
        <p:nvPr/>
      </p:nvGrpSpPr>
      <p:grpSpPr>
        <a:xfrm>
          <a:off x="0" y="0"/>
          <a:ext cx="0" cy="0"/>
          <a:chOff x="0" y="0"/>
          <a:chExt cx="0" cy="0"/>
        </a:xfrm>
      </p:grpSpPr>
      <p:pic>
        <p:nvPicPr>
          <p:cNvPr id="4" name="Bildobjekt 3" descr="En bild som visar skärmbild, personer, grupp, utomhus&#10;&#10;Automatiskt genererad beskrivning">
            <a:extLst>
              <a:ext uri="{FF2B5EF4-FFF2-40B4-BE49-F238E27FC236}">
                <a16:creationId xmlns:a16="http://schemas.microsoft.com/office/drawing/2014/main" id="{A68DD820-BBD9-808A-3944-B5A429E1614D}"/>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r="33778"/>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2C274645-D1D5-2BB2-D0D2-46C9EC069610}"/>
              </a:ext>
            </a:extLst>
          </p:cNvPr>
          <p:cNvSpPr txBox="1">
            <a:spLocks/>
          </p:cNvSpPr>
          <p:nvPr/>
        </p:nvSpPr>
        <p:spPr>
          <a:xfrm>
            <a:off x="3627723" y="857250"/>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Mass Displacement</a:t>
            </a:r>
          </a:p>
        </p:txBody>
      </p:sp>
      <p:sp>
        <p:nvSpPr>
          <p:cNvPr id="6" name="textruta 5">
            <a:extLst>
              <a:ext uri="{FF2B5EF4-FFF2-40B4-BE49-F238E27FC236}">
                <a16:creationId xmlns:a16="http://schemas.microsoft.com/office/drawing/2014/main" id="{EEE824ED-DA4D-114F-8BF6-C46957A28D61}"/>
              </a:ext>
            </a:extLst>
          </p:cNvPr>
          <p:cNvSpPr txBox="1"/>
          <p:nvPr/>
        </p:nvSpPr>
        <p:spPr>
          <a:xfrm>
            <a:off x="2488787" y="2171703"/>
            <a:ext cx="7429499" cy="2343151"/>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Evacuation orders were confusing and left people with nowhere to go.</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displacement disrupted education, with over 625,000 students missing an entire academic year.</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Conditions in displacement zones were described as “dehumanizing” by survivors.</a:t>
            </a:r>
          </a:p>
        </p:txBody>
      </p:sp>
      <p:pic>
        <p:nvPicPr>
          <p:cNvPr id="7" name="Bildobjekt 6" descr="En bild som visar symbol, gul, cirkel, Grafik&#10;&#10;Automatiskt genererad beskrivning">
            <a:extLst>
              <a:ext uri="{FF2B5EF4-FFF2-40B4-BE49-F238E27FC236}">
                <a16:creationId xmlns:a16="http://schemas.microsoft.com/office/drawing/2014/main" id="{82181601-55F4-D812-7D90-FB51E7C71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583" y="171330"/>
            <a:ext cx="688190" cy="685924"/>
          </a:xfrm>
          <a:prstGeom prst="rect">
            <a:avLst/>
          </a:prstGeom>
        </p:spPr>
      </p:pic>
    </p:spTree>
    <p:extLst>
      <p:ext uri="{BB962C8B-B14F-4D97-AF65-F5344CB8AC3E}">
        <p14:creationId xmlns:p14="http://schemas.microsoft.com/office/powerpoint/2010/main" val="9361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E27C7B61-58E4-6D38-9A33-96AE021FE743}"/>
            </a:ext>
          </a:extLst>
        </p:cNvPr>
        <p:cNvGrpSpPr/>
        <p:nvPr/>
      </p:nvGrpSpPr>
      <p:grpSpPr>
        <a:xfrm>
          <a:off x="0" y="0"/>
          <a:ext cx="0" cy="0"/>
          <a:chOff x="0" y="0"/>
          <a:chExt cx="0" cy="0"/>
        </a:xfrm>
      </p:grpSpPr>
      <p:pic>
        <p:nvPicPr>
          <p:cNvPr id="14" name="Bildobjekt 13" descr="En bild som visar utomhus, byggnad, Landfordon, fordon&#10;&#10;Automatiskt genererad beskrivning">
            <a:extLst>
              <a:ext uri="{FF2B5EF4-FFF2-40B4-BE49-F238E27FC236}">
                <a16:creationId xmlns:a16="http://schemas.microsoft.com/office/drawing/2014/main" id="{CEDB57E4-C76D-9708-DF7A-E20EECEA13CC}"/>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4503" r="9720" b="1"/>
          <a:stretch/>
        </p:blipFill>
        <p:spPr>
          <a:xfrm>
            <a:off x="1595589" y="857253"/>
            <a:ext cx="9143985" cy="5143493"/>
          </a:xfrm>
          <a:prstGeom prst="rect">
            <a:avLst/>
          </a:prstGeom>
        </p:spPr>
      </p:pic>
      <p:sp>
        <p:nvSpPr>
          <p:cNvPr id="3" name="Underrubrik 2">
            <a:extLst>
              <a:ext uri="{FF2B5EF4-FFF2-40B4-BE49-F238E27FC236}">
                <a16:creationId xmlns:a16="http://schemas.microsoft.com/office/drawing/2014/main" id="{25A7721E-A85C-C920-7866-02509DC39CB1}"/>
              </a:ext>
            </a:extLst>
          </p:cNvPr>
          <p:cNvSpPr txBox="1">
            <a:spLocks/>
          </p:cNvSpPr>
          <p:nvPr/>
        </p:nvSpPr>
        <p:spPr>
          <a:xfrm>
            <a:off x="3540113" y="942975"/>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SUMMARY KEY FINDINGS</a:t>
            </a:r>
          </a:p>
        </p:txBody>
      </p:sp>
      <p:sp>
        <p:nvSpPr>
          <p:cNvPr id="2" name="textruta 1">
            <a:extLst>
              <a:ext uri="{FF2B5EF4-FFF2-40B4-BE49-F238E27FC236}">
                <a16:creationId xmlns:a16="http://schemas.microsoft.com/office/drawing/2014/main" id="{07AFBD33-7A3D-E47F-0A4C-CECBA9C0BB7D}"/>
              </a:ext>
            </a:extLst>
          </p:cNvPr>
          <p:cNvSpPr txBox="1"/>
          <p:nvPr/>
        </p:nvSpPr>
        <p:spPr>
          <a:xfrm>
            <a:off x="2380063" y="1901938"/>
            <a:ext cx="7429499" cy="3298712"/>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Tens of thousands of civilians were killed or injured, many in indiscriminate attacks.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Over 90% of Gaza’s population was forcibly displaced multiple times.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Infrastructure, including schools, hospitals, and homes, was systematically destroyed.</a:t>
            </a:r>
          </a:p>
        </p:txBody>
      </p:sp>
      <p:pic>
        <p:nvPicPr>
          <p:cNvPr id="5" name="Bildobjekt 4">
            <a:extLst>
              <a:ext uri="{FF2B5EF4-FFF2-40B4-BE49-F238E27FC236}">
                <a16:creationId xmlns:a16="http://schemas.microsoft.com/office/drawing/2014/main" id="{4209F203-921C-9357-3682-24A0ADA38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589" y="914404"/>
            <a:ext cx="894290" cy="892055"/>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360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49A0B1C-498B-2542-AB18-D036F117FB8B}"/>
            </a:ext>
          </a:extLst>
        </p:cNvPr>
        <p:cNvGrpSpPr/>
        <p:nvPr/>
      </p:nvGrpSpPr>
      <p:grpSpPr>
        <a:xfrm>
          <a:off x="0" y="0"/>
          <a:ext cx="0" cy="0"/>
          <a:chOff x="0" y="0"/>
          <a:chExt cx="0" cy="0"/>
        </a:xfrm>
      </p:grpSpPr>
      <p:pic>
        <p:nvPicPr>
          <p:cNvPr id="14" name="Bildobjekt 13" descr="En bild som visar utomhus, byggnad, Landfordon, fordon&#10;&#10;Automatiskt genererad beskrivning">
            <a:extLst>
              <a:ext uri="{FF2B5EF4-FFF2-40B4-BE49-F238E27FC236}">
                <a16:creationId xmlns:a16="http://schemas.microsoft.com/office/drawing/2014/main" id="{6F1A146B-D557-78E2-2C15-72388CB1CB2D}"/>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4503" r="9720" b="1"/>
          <a:stretch/>
        </p:blipFill>
        <p:spPr>
          <a:xfrm>
            <a:off x="1524003" y="857260"/>
            <a:ext cx="9143985" cy="5143493"/>
          </a:xfrm>
          <a:prstGeom prst="rect">
            <a:avLst/>
          </a:prstGeom>
        </p:spPr>
      </p:pic>
      <p:sp>
        <p:nvSpPr>
          <p:cNvPr id="3" name="Underrubrik 2">
            <a:extLst>
              <a:ext uri="{FF2B5EF4-FFF2-40B4-BE49-F238E27FC236}">
                <a16:creationId xmlns:a16="http://schemas.microsoft.com/office/drawing/2014/main" id="{4A95A00B-BA0D-22AA-5947-C96D1BF90367}"/>
              </a:ext>
            </a:extLst>
          </p:cNvPr>
          <p:cNvSpPr txBox="1">
            <a:spLocks/>
          </p:cNvSpPr>
          <p:nvPr/>
        </p:nvSpPr>
        <p:spPr>
          <a:xfrm>
            <a:off x="3310075" y="857247"/>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SUMMARY KEY FINDINGS</a:t>
            </a:r>
          </a:p>
        </p:txBody>
      </p:sp>
      <p:sp>
        <p:nvSpPr>
          <p:cNvPr id="2" name="textruta 1">
            <a:extLst>
              <a:ext uri="{FF2B5EF4-FFF2-40B4-BE49-F238E27FC236}">
                <a16:creationId xmlns:a16="http://schemas.microsoft.com/office/drawing/2014/main" id="{B16E9046-8EF8-8B4D-F0EE-989060013D15}"/>
              </a:ext>
            </a:extLst>
          </p:cNvPr>
          <p:cNvSpPr txBox="1"/>
          <p:nvPr/>
        </p:nvSpPr>
        <p:spPr>
          <a:xfrm>
            <a:off x="2731326" y="2104795"/>
            <a:ext cx="7429499" cy="2343151"/>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Humanitarian aid was obstructed, exacerbating suffering.</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Civilians endured relentless bombing, often with no safe zones.</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Children faced the highest toll, both in fatalities and in long-term trauma.</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These actions constitute severe violations of international humanitarian law</a:t>
            </a:r>
            <a:r>
              <a:rPr lang="en-US" sz="135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t>
            </a:r>
          </a:p>
        </p:txBody>
      </p:sp>
      <p:pic>
        <p:nvPicPr>
          <p:cNvPr id="5" name="Bildobjekt 4">
            <a:extLst>
              <a:ext uri="{FF2B5EF4-FFF2-40B4-BE49-F238E27FC236}">
                <a16:creationId xmlns:a16="http://schemas.microsoft.com/office/drawing/2014/main" id="{6BB37A3D-77C7-0025-B9EA-80C02FAE0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589" y="914404"/>
            <a:ext cx="894290" cy="892055"/>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2580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3408019-2CD9-27B9-3399-A370ABA6D00A}"/>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43CFAA94-B91D-7EDE-CF01-8A9188E7AC86}"/>
              </a:ext>
            </a:extLst>
          </p:cNvPr>
          <p:cNvSpPr txBox="1">
            <a:spLocks/>
          </p:cNvSpPr>
          <p:nvPr/>
        </p:nvSpPr>
        <p:spPr>
          <a:xfrm>
            <a:off x="4751735" y="514288"/>
            <a:ext cx="5057825"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AMNESTYS DEMANDS</a:t>
            </a:r>
          </a:p>
        </p:txBody>
      </p:sp>
      <p:pic>
        <p:nvPicPr>
          <p:cNvPr id="4" name="Bildobjekt 3" descr="En bild som visar vägg, byggnad, hus, övergiven">
            <a:extLst>
              <a:ext uri="{FF2B5EF4-FFF2-40B4-BE49-F238E27FC236}">
                <a16:creationId xmlns:a16="http://schemas.microsoft.com/office/drawing/2014/main" id="{8E033EC5-F069-B20B-73C0-972A9C33BE9A}"/>
              </a:ext>
            </a:extLst>
          </p:cNvPr>
          <p:cNvPicPr>
            <a:picLocks noChangeAspect="1"/>
          </p:cNvPicPr>
          <p:nvPr/>
        </p:nvPicPr>
        <p:blipFill>
          <a:blip r:embed="rId4">
            <a:extLst>
              <a:ext uri="{28A0092B-C50C-407E-A947-70E740481C1C}">
                <a14:useLocalDpi xmlns:a14="http://schemas.microsoft.com/office/drawing/2010/main" val="0"/>
              </a:ext>
            </a:extLst>
          </a:blip>
          <a:srcRect l="22326" r="51924" b="-1"/>
          <a:stretch/>
        </p:blipFill>
        <p:spPr>
          <a:xfrm>
            <a:off x="1717193" y="857260"/>
            <a:ext cx="2609642" cy="5143493"/>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6" name="textruta 5">
            <a:extLst>
              <a:ext uri="{FF2B5EF4-FFF2-40B4-BE49-F238E27FC236}">
                <a16:creationId xmlns:a16="http://schemas.microsoft.com/office/drawing/2014/main" id="{25EFD1C6-1CAB-7B5B-F342-9B50222BCBE9}"/>
              </a:ext>
            </a:extLst>
          </p:cNvPr>
          <p:cNvSpPr txBox="1"/>
          <p:nvPr/>
        </p:nvSpPr>
        <p:spPr>
          <a:xfrm>
            <a:off x="4751735" y="2028825"/>
            <a:ext cx="5285133" cy="2561812"/>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pPr>
            <a:r>
              <a:rPr lang="en-US" sz="28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report concludes with urgent recommendations to address the crisis and prevent further violations”</a:t>
            </a:r>
          </a:p>
        </p:txBody>
      </p:sp>
      <p:pic>
        <p:nvPicPr>
          <p:cNvPr id="7" name="Bildobjekt 6" descr="En bild som visar symbol, gul, cirkel, Grafik&#10;&#10;Automatiskt genererad beskrivning">
            <a:extLst>
              <a:ext uri="{FF2B5EF4-FFF2-40B4-BE49-F238E27FC236}">
                <a16:creationId xmlns:a16="http://schemas.microsoft.com/office/drawing/2014/main" id="{9C90EA30-2379-C261-C9B0-57A62C214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8158" y="171326"/>
            <a:ext cx="688190" cy="685924"/>
          </a:xfrm>
          <a:prstGeom prst="rect">
            <a:avLst/>
          </a:prstGeom>
        </p:spPr>
      </p:pic>
    </p:spTree>
    <p:extLst>
      <p:ext uri="{BB962C8B-B14F-4D97-AF65-F5344CB8AC3E}">
        <p14:creationId xmlns:p14="http://schemas.microsoft.com/office/powerpoint/2010/main" val="11202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20235D7-E546-E606-75A8-46A54D71BFC3}"/>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520998A9-30E3-19F6-33A9-3E95842317C1}"/>
              </a:ext>
            </a:extLst>
          </p:cNvPr>
          <p:cNvSpPr txBox="1">
            <a:spLocks/>
          </p:cNvSpPr>
          <p:nvPr/>
        </p:nvSpPr>
        <p:spPr>
          <a:xfrm>
            <a:off x="688190" y="124857"/>
            <a:ext cx="6573685" cy="19050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45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AMNESTYS DEMANDS</a:t>
            </a:r>
          </a:p>
        </p:txBody>
      </p:sp>
      <p:sp>
        <p:nvSpPr>
          <p:cNvPr id="6" name="textruta 5">
            <a:extLst>
              <a:ext uri="{FF2B5EF4-FFF2-40B4-BE49-F238E27FC236}">
                <a16:creationId xmlns:a16="http://schemas.microsoft.com/office/drawing/2014/main" id="{7BFBA2AA-D072-E6A8-6A94-D2BDF5E065B6}"/>
              </a:ext>
            </a:extLst>
          </p:cNvPr>
          <p:cNvSpPr txBox="1"/>
          <p:nvPr/>
        </p:nvSpPr>
        <p:spPr>
          <a:xfrm>
            <a:off x="644373" y="1611868"/>
            <a:ext cx="6573684" cy="3216276"/>
          </a:xfrm>
          <a:prstGeom prst="rect">
            <a:avLst/>
          </a:prstGeom>
        </p:spPr>
        <p:txBody>
          <a:bodyPr vert="horz" lIns="91440" tIns="45720" rIns="91440" bIns="45720" rtlCol="0" anchor="t">
            <a:normAutofit lnSpcReduction="10000"/>
          </a:bodyPr>
          <a:lstStyle/>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Israel must end its genocide against Palestinians in Gaza.</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Third states have an obligation to prevent and punish genocide.</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Ensure accountability, reparations for victims, and the end of impunity.</a:t>
            </a: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Immediate Actions:</a:t>
            </a: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States must halt arms transfers to Israel and support international investigations.</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Pressure Israel to allow international observers and evidence collection in Gaza.</a:t>
            </a:r>
          </a:p>
          <a:p>
            <a:pPr>
              <a:lnSpc>
                <a:spcPct val="90000"/>
              </a:lnSpc>
              <a:spcBef>
                <a:spcPct val="20000"/>
              </a:spcBef>
              <a:spcAft>
                <a:spcPts val="600"/>
              </a:spcAft>
              <a:buClr>
                <a:schemeClr val="tx1"/>
              </a:buClr>
              <a:buSzPct val="100000"/>
              <a:buFont typeface="Arial"/>
              <a:buChar char="•"/>
            </a:pPr>
            <a:endParaRPr lang="en-US" sz="17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4" name="Bildobjekt 3" descr="En bild som visar vägg, byggnad, hus, övergiven">
            <a:extLst>
              <a:ext uri="{FF2B5EF4-FFF2-40B4-BE49-F238E27FC236}">
                <a16:creationId xmlns:a16="http://schemas.microsoft.com/office/drawing/2014/main" id="{AEB48A5C-1DCE-335B-8089-F8B8DB44EC4F}"/>
              </a:ext>
            </a:extLst>
          </p:cNvPr>
          <p:cNvPicPr>
            <a:picLocks noChangeAspect="1"/>
          </p:cNvPicPr>
          <p:nvPr/>
        </p:nvPicPr>
        <p:blipFill>
          <a:blip r:embed="rId4">
            <a:extLst>
              <a:ext uri="{28A0092B-C50C-407E-A947-70E740481C1C}">
                <a14:useLocalDpi xmlns:a14="http://schemas.microsoft.com/office/drawing/2010/main" val="0"/>
              </a:ext>
            </a:extLst>
          </a:blip>
          <a:srcRect r="9777" b="-1"/>
          <a:stretch/>
        </p:blipFill>
        <p:spPr>
          <a:xfrm>
            <a:off x="7570839" y="2150506"/>
            <a:ext cx="3976788" cy="223694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descr="En bild som visar symbol, gul, cirkel, Grafik&#10;&#10;Automatiskt genererad beskrivning">
            <a:extLst>
              <a:ext uri="{FF2B5EF4-FFF2-40B4-BE49-F238E27FC236}">
                <a16:creationId xmlns:a16="http://schemas.microsoft.com/office/drawing/2014/main" id="{12CE2FE9-3F25-668C-A540-9B941095E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23"/>
            <a:ext cx="688190" cy="685924"/>
          </a:xfrm>
          <a:prstGeom prst="rect">
            <a:avLst/>
          </a:prstGeom>
        </p:spPr>
      </p:pic>
    </p:spTree>
    <p:extLst>
      <p:ext uri="{BB962C8B-B14F-4D97-AF65-F5344CB8AC3E}">
        <p14:creationId xmlns:p14="http://schemas.microsoft.com/office/powerpoint/2010/main" val="42677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7E4BF7E-B593-DE6F-9958-9B97E7FB13A6}"/>
            </a:ext>
          </a:extLst>
        </p:cNvPr>
        <p:cNvGrpSpPr/>
        <p:nvPr/>
      </p:nvGrpSpPr>
      <p:grpSpPr>
        <a:xfrm>
          <a:off x="0" y="0"/>
          <a:ext cx="0" cy="0"/>
          <a:chOff x="0" y="0"/>
          <a:chExt cx="0" cy="0"/>
        </a:xfrm>
      </p:grpSpPr>
      <p:pic>
        <p:nvPicPr>
          <p:cNvPr id="4" name="Bildobjekt 3" descr="En bild som visar vägg, byggnad, hus, övergiven">
            <a:extLst>
              <a:ext uri="{FF2B5EF4-FFF2-40B4-BE49-F238E27FC236}">
                <a16:creationId xmlns:a16="http://schemas.microsoft.com/office/drawing/2014/main" id="{57B312E1-8488-ED72-6E71-5D78035DBBBB}"/>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r="9777" b="-1"/>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0DCA0BB9-BAD1-D825-80DB-8847E273CF23}"/>
              </a:ext>
            </a:extLst>
          </p:cNvPr>
          <p:cNvSpPr txBox="1">
            <a:spLocks/>
          </p:cNvSpPr>
          <p:nvPr/>
        </p:nvSpPr>
        <p:spPr>
          <a:xfrm>
            <a:off x="3715024" y="857250"/>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AMNESTYS DEMANDS</a:t>
            </a:r>
          </a:p>
        </p:txBody>
      </p:sp>
      <p:sp>
        <p:nvSpPr>
          <p:cNvPr id="6" name="textruta 5">
            <a:extLst>
              <a:ext uri="{FF2B5EF4-FFF2-40B4-BE49-F238E27FC236}">
                <a16:creationId xmlns:a16="http://schemas.microsoft.com/office/drawing/2014/main" id="{F390BDFC-BC05-70B9-836F-46269E644698}"/>
              </a:ext>
            </a:extLst>
          </p:cNvPr>
          <p:cNvSpPr txBox="1"/>
          <p:nvPr/>
        </p:nvSpPr>
        <p:spPr>
          <a:xfrm>
            <a:off x="2530604" y="2286003"/>
            <a:ext cx="7429499" cy="2343151"/>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International actors must pressure Israel to comply with humanitarian laws.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Long-term strategies should focus on addressing the root causes of the conflict.</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Advocacy and solidarity are crucial in amplifying the voices of affected communities.</a:t>
            </a:r>
          </a:p>
        </p:txBody>
      </p:sp>
      <p:pic>
        <p:nvPicPr>
          <p:cNvPr id="7" name="Bildobjekt 6" descr="En bild som visar symbol, gul, cirkel, Grafik&#10;&#10;Automatiskt genererad beskrivning">
            <a:extLst>
              <a:ext uri="{FF2B5EF4-FFF2-40B4-BE49-F238E27FC236}">
                <a16:creationId xmlns:a16="http://schemas.microsoft.com/office/drawing/2014/main" id="{407F45D3-E39F-57BA-2B2F-ECA58FF99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233" y="91786"/>
            <a:ext cx="688190" cy="685924"/>
          </a:xfrm>
          <a:prstGeom prst="rect">
            <a:avLst/>
          </a:prstGeom>
        </p:spPr>
      </p:pic>
    </p:spTree>
    <p:extLst>
      <p:ext uri="{BB962C8B-B14F-4D97-AF65-F5344CB8AC3E}">
        <p14:creationId xmlns:p14="http://schemas.microsoft.com/office/powerpoint/2010/main" val="205785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1D8A963-B34D-140F-4966-DF43ADF658BA}"/>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D8ACE609-7338-FE56-66E6-2EDBB43290B7}"/>
              </a:ext>
            </a:extLst>
          </p:cNvPr>
          <p:cNvSpPr txBox="1">
            <a:spLocks/>
          </p:cNvSpPr>
          <p:nvPr/>
        </p:nvSpPr>
        <p:spPr>
          <a:xfrm>
            <a:off x="1908421" y="256962"/>
            <a:ext cx="4699207"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Conclusion</a:t>
            </a:r>
          </a:p>
        </p:txBody>
      </p:sp>
      <p:sp>
        <p:nvSpPr>
          <p:cNvPr id="6" name="textruta 5">
            <a:extLst>
              <a:ext uri="{FF2B5EF4-FFF2-40B4-BE49-F238E27FC236}">
                <a16:creationId xmlns:a16="http://schemas.microsoft.com/office/drawing/2014/main" id="{8C950407-F65E-BA96-3FAC-DEF04D43DC57}"/>
              </a:ext>
            </a:extLst>
          </p:cNvPr>
          <p:cNvSpPr txBox="1"/>
          <p:nvPr/>
        </p:nvSpPr>
        <p:spPr>
          <a:xfrm>
            <a:off x="816429" y="1685712"/>
            <a:ext cx="3922721" cy="4116374"/>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endParaRPr lang="en-US" sz="135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450"/>
              </a:spcAft>
              <a:buClr>
                <a:schemeClr val="tx1"/>
              </a:buClr>
              <a:buSzPct val="100000"/>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 conclusion, the evidence presented in this report underscores the urgent need for action. The systematic violations in Gaza highlight the importance of accountability and the protection of human rights”</a:t>
            </a:r>
          </a:p>
        </p:txBody>
      </p:sp>
      <p:pic>
        <p:nvPicPr>
          <p:cNvPr id="4" name="Bildobjekt 3" descr="En bild som visar utomhus, himmel, klädsel, träd&#10;&#10;Automatiskt genererad beskrivning">
            <a:extLst>
              <a:ext uri="{FF2B5EF4-FFF2-40B4-BE49-F238E27FC236}">
                <a16:creationId xmlns:a16="http://schemas.microsoft.com/office/drawing/2014/main" id="{DA8A3363-6C5B-FCBB-0C8B-E7AAD37A4A93}"/>
              </a:ext>
            </a:extLst>
          </p:cNvPr>
          <p:cNvPicPr>
            <a:picLocks noChangeAspect="1"/>
          </p:cNvPicPr>
          <p:nvPr/>
        </p:nvPicPr>
        <p:blipFill>
          <a:blip r:embed="rId4">
            <a:extLst>
              <a:ext uri="{28A0092B-C50C-407E-A947-70E740481C1C}">
                <a14:useLocalDpi xmlns:a14="http://schemas.microsoft.com/office/drawing/2010/main" val="0"/>
              </a:ext>
            </a:extLst>
          </a:blip>
          <a:srcRect l="6011" r="6009" b="-2"/>
          <a:stretch/>
        </p:blipFill>
        <p:spPr>
          <a:xfrm>
            <a:off x="5367363" y="2059537"/>
            <a:ext cx="5187475" cy="393581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a:extLst>
              <a:ext uri="{FF2B5EF4-FFF2-40B4-BE49-F238E27FC236}">
                <a16:creationId xmlns:a16="http://schemas.microsoft.com/office/drawing/2014/main" id="{10748853-BA97-4E50-09AC-25C4B53A0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385" y="124443"/>
            <a:ext cx="688190" cy="685924"/>
          </a:xfrm>
          <a:prstGeom prst="rect">
            <a:avLst/>
          </a:prstGeom>
        </p:spPr>
      </p:pic>
    </p:spTree>
    <p:extLst>
      <p:ext uri="{BB962C8B-B14F-4D97-AF65-F5344CB8AC3E}">
        <p14:creationId xmlns:p14="http://schemas.microsoft.com/office/powerpoint/2010/main" val="26759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E1F64F6-0FDC-FB51-5BDE-E9269CE843BA}"/>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5CE7EB05-42A4-4680-A062-038310EC559E}"/>
              </a:ext>
            </a:extLst>
          </p:cNvPr>
          <p:cNvSpPr txBox="1">
            <a:spLocks/>
          </p:cNvSpPr>
          <p:nvPr/>
        </p:nvSpPr>
        <p:spPr>
          <a:xfrm>
            <a:off x="2006394" y="1330779"/>
            <a:ext cx="2861804"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sz="21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 Background      and Context</a:t>
            </a:r>
          </a:p>
          <a:p>
            <a:pPr algn="l" defTabSz="342900">
              <a:spcBef>
                <a:spcPct val="0"/>
              </a:spcBef>
              <a:spcAft>
                <a:spcPts val="450"/>
              </a:spcAft>
            </a:pPr>
            <a:endParaRPr lang="en-US" sz="21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8C6E24A6-2B84-F509-A97E-C7541F52A8AA}"/>
              </a:ext>
            </a:extLst>
          </p:cNvPr>
          <p:cNvSpPr txBox="1"/>
          <p:nvPr/>
        </p:nvSpPr>
        <p:spPr>
          <a:xfrm>
            <a:off x="2006394" y="2493946"/>
            <a:ext cx="2732756" cy="2412207"/>
          </a:xfrm>
          <a:prstGeom prst="rect">
            <a:avLst/>
          </a:prstGeom>
        </p:spPr>
        <p:txBody>
          <a:bodyPr vert="horz" lIns="68580" tIns="34290" rIns="68580" bIns="34290" rtlCol="0" anchor="t">
            <a:normAutofit/>
          </a:bodyPr>
          <a:lstStyle/>
          <a:p>
            <a:pPr>
              <a:spcBef>
                <a:spcPct val="20000"/>
              </a:spcBef>
              <a:spcAft>
                <a:spcPts val="450"/>
              </a:spcAft>
              <a:buClr>
                <a:schemeClr val="tx1"/>
              </a:buClr>
              <a:buSzPct val="100000"/>
            </a:pPr>
            <a:r>
              <a:rPr lang="en-US" sz="15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Gaza is one of the most densely populated regions in the world. Its population faces daily challenges due to years of occupation, systemic restrictions, and limited resources. The October 2023 military offensive significantly worsened these conditions</a:t>
            </a:r>
          </a:p>
        </p:txBody>
      </p:sp>
      <p:pic>
        <p:nvPicPr>
          <p:cNvPr id="4" name="Bildobjekt 3" descr="En bild som visar utomhus, klädsel, person, mark&#10;&#10;Automatiskt genererad beskrivning">
            <a:extLst>
              <a:ext uri="{FF2B5EF4-FFF2-40B4-BE49-F238E27FC236}">
                <a16:creationId xmlns:a16="http://schemas.microsoft.com/office/drawing/2014/main" id="{805BF210-0340-FE24-2D4B-00CAF0C219C0}"/>
              </a:ext>
            </a:extLst>
          </p:cNvPr>
          <p:cNvPicPr>
            <a:picLocks noChangeAspect="1"/>
          </p:cNvPicPr>
          <p:nvPr/>
        </p:nvPicPr>
        <p:blipFill>
          <a:blip r:embed="rId4">
            <a:extLst>
              <a:ext uri="{28A0092B-C50C-407E-A947-70E740481C1C}">
                <a14:useLocalDpi xmlns:a14="http://schemas.microsoft.com/office/drawing/2010/main" val="0"/>
              </a:ext>
            </a:extLst>
          </a:blip>
          <a:srcRect l="4501" r="9722" b="1"/>
          <a:stretch/>
        </p:blipFill>
        <p:spPr>
          <a:xfrm>
            <a:off x="4997249" y="1850008"/>
            <a:ext cx="5187475" cy="291795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Bildobjekt 6">
            <a:extLst>
              <a:ext uri="{FF2B5EF4-FFF2-40B4-BE49-F238E27FC236}">
                <a16:creationId xmlns:a16="http://schemas.microsoft.com/office/drawing/2014/main" id="{D8A37187-FECD-DA3D-ADE8-E803442A8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925600"/>
            <a:ext cx="688190" cy="712395"/>
          </a:xfrm>
          <a:prstGeom prst="rect">
            <a:avLst/>
          </a:prstGeom>
        </p:spPr>
      </p:pic>
    </p:spTree>
    <p:extLst>
      <p:ext uri="{BB962C8B-B14F-4D97-AF65-F5344CB8AC3E}">
        <p14:creationId xmlns:p14="http://schemas.microsoft.com/office/powerpoint/2010/main" val="7823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DCD0599-45B0-3FB7-23C4-0CF13FF34DF3}"/>
            </a:ext>
          </a:extLst>
        </p:cNvPr>
        <p:cNvGrpSpPr/>
        <p:nvPr/>
      </p:nvGrpSpPr>
      <p:grpSpPr>
        <a:xfrm>
          <a:off x="0" y="0"/>
          <a:ext cx="0" cy="0"/>
          <a:chOff x="0" y="0"/>
          <a:chExt cx="0" cy="0"/>
        </a:xfrm>
      </p:grpSpPr>
      <p:pic>
        <p:nvPicPr>
          <p:cNvPr id="4" name="Bildobjekt 3" descr="En bild som visar utomhus, himmel, klädsel, träd&#10;&#10;Automatiskt genererad beskrivning">
            <a:extLst>
              <a:ext uri="{FF2B5EF4-FFF2-40B4-BE49-F238E27FC236}">
                <a16:creationId xmlns:a16="http://schemas.microsoft.com/office/drawing/2014/main" id="{6C52C9B3-0798-8B06-3C84-E6C8EF924667}"/>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t="13232" b="2498"/>
          <a:stretch/>
        </p:blipFill>
        <p:spPr>
          <a:xfrm>
            <a:off x="1524018" y="857260"/>
            <a:ext cx="9143985" cy="5143493"/>
          </a:xfrm>
          <a:prstGeom prst="rect">
            <a:avLst/>
          </a:prstGeom>
        </p:spPr>
      </p:pic>
      <p:sp>
        <p:nvSpPr>
          <p:cNvPr id="3" name="Underrubrik 2">
            <a:extLst>
              <a:ext uri="{FF2B5EF4-FFF2-40B4-BE49-F238E27FC236}">
                <a16:creationId xmlns:a16="http://schemas.microsoft.com/office/drawing/2014/main" id="{05C93CA9-6AEB-C8B4-76A2-4C9DBDEB4CEA}"/>
              </a:ext>
            </a:extLst>
          </p:cNvPr>
          <p:cNvSpPr txBox="1">
            <a:spLocks/>
          </p:cNvSpPr>
          <p:nvPr/>
        </p:nvSpPr>
        <p:spPr>
          <a:xfrm>
            <a:off x="4040856" y="857250"/>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Conclusion</a:t>
            </a:r>
          </a:p>
        </p:txBody>
      </p:sp>
      <p:sp>
        <p:nvSpPr>
          <p:cNvPr id="6" name="textruta 5">
            <a:extLst>
              <a:ext uri="{FF2B5EF4-FFF2-40B4-BE49-F238E27FC236}">
                <a16:creationId xmlns:a16="http://schemas.microsoft.com/office/drawing/2014/main" id="{48647594-66DB-C41D-C7AC-CE6525485E3A}"/>
              </a:ext>
            </a:extLst>
          </p:cNvPr>
          <p:cNvSpPr txBox="1"/>
          <p:nvPr/>
        </p:nvSpPr>
        <p:spPr>
          <a:xfrm>
            <a:off x="2497150" y="2062979"/>
            <a:ext cx="7429499" cy="2343151"/>
          </a:xfrm>
          <a:prstGeom prst="rect">
            <a:avLst/>
          </a:prstGeom>
        </p:spPr>
        <p:txBody>
          <a:bodyPr vert="horz" lIns="68580" tIns="34290" rIns="68580" bIns="34290" rtlCol="0" anchor="ctr">
            <a:normAutofit fontScale="55000" lnSpcReduction="20000"/>
          </a:bodyPr>
          <a:lstStyle/>
          <a:p>
            <a:pPr>
              <a:spcBef>
                <a:spcPct val="20000"/>
              </a:spcBef>
              <a:spcAft>
                <a:spcPts val="450"/>
              </a:spcAft>
              <a:buClr>
                <a:schemeClr val="tx1"/>
              </a:buClr>
              <a:buSzPct val="100000"/>
              <a:buFont typeface="Arial"/>
              <a:buChar char="•"/>
            </a:pPr>
            <a:endParaRPr lang="en-US" sz="135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450"/>
              </a:spcAft>
              <a:buClr>
                <a:schemeClr val="tx1"/>
              </a:buClr>
              <a:buSzPct val="100000"/>
              <a:buFont typeface="Arial"/>
              <a:buChar char="•"/>
            </a:pPr>
            <a:r>
              <a:rPr lang="en-US" sz="3375"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scale of destruction and loss is unprecedented.</a:t>
            </a:r>
          </a:p>
          <a:p>
            <a:pPr>
              <a:spcBef>
                <a:spcPct val="20000"/>
              </a:spcBef>
              <a:spcAft>
                <a:spcPts val="450"/>
              </a:spcAft>
              <a:buClr>
                <a:schemeClr val="tx1"/>
              </a:buClr>
              <a:buSzPct val="100000"/>
              <a:buFont typeface="Arial"/>
              <a:buChar char="•"/>
            </a:pPr>
            <a:r>
              <a:rPr lang="en-US" sz="3375"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Immediate intervention is necessary to prevent further atrocities.</a:t>
            </a:r>
          </a:p>
          <a:p>
            <a:pPr>
              <a:spcBef>
                <a:spcPct val="20000"/>
              </a:spcBef>
              <a:spcAft>
                <a:spcPts val="450"/>
              </a:spcAft>
              <a:buClr>
                <a:schemeClr val="tx1"/>
              </a:buClr>
              <a:buSzPct val="100000"/>
              <a:buFont typeface="Arial"/>
              <a:buChar char="•"/>
            </a:pPr>
            <a:r>
              <a:rPr lang="en-US" sz="3375"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Addressing the humanitarian crisis requires global cooperation.</a:t>
            </a:r>
          </a:p>
          <a:p>
            <a:pPr>
              <a:spcBef>
                <a:spcPct val="20000"/>
              </a:spcBef>
              <a:spcAft>
                <a:spcPts val="450"/>
              </a:spcAft>
              <a:buClr>
                <a:schemeClr val="tx1"/>
              </a:buClr>
              <a:buSzPct val="100000"/>
              <a:buFont typeface="Arial"/>
              <a:buChar char="•"/>
            </a:pPr>
            <a:r>
              <a:rPr lang="en-US" sz="3375"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Long-term peace and justice depend on addressing systemic issues.</a:t>
            </a:r>
          </a:p>
        </p:txBody>
      </p:sp>
      <p:pic>
        <p:nvPicPr>
          <p:cNvPr id="7" name="Bildobjekt 6">
            <a:extLst>
              <a:ext uri="{FF2B5EF4-FFF2-40B4-BE49-F238E27FC236}">
                <a16:creationId xmlns:a16="http://schemas.microsoft.com/office/drawing/2014/main" id="{DC6B84E4-63E6-20E9-1A91-DCFC0C0B5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71330"/>
            <a:ext cx="688190" cy="685924"/>
          </a:xfrm>
          <a:prstGeom prst="rect">
            <a:avLst/>
          </a:prstGeom>
        </p:spPr>
      </p:pic>
    </p:spTree>
    <p:extLst>
      <p:ext uri="{BB962C8B-B14F-4D97-AF65-F5344CB8AC3E}">
        <p14:creationId xmlns:p14="http://schemas.microsoft.com/office/powerpoint/2010/main" val="24124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EA9669DD-2500-75CE-3414-0AF972516109}"/>
            </a:ext>
          </a:extLst>
        </p:cNvPr>
        <p:cNvGrpSpPr/>
        <p:nvPr/>
      </p:nvGrpSpPr>
      <p:grpSpPr>
        <a:xfrm>
          <a:off x="0" y="0"/>
          <a:ext cx="0" cy="0"/>
          <a:chOff x="0" y="0"/>
          <a:chExt cx="0" cy="0"/>
        </a:xfrm>
      </p:grpSpPr>
      <p:pic>
        <p:nvPicPr>
          <p:cNvPr id="4" name="Bildobjekt 3" descr="En bild som visar utomhus, himmel, klädsel, träd&#10;&#10;Automatiskt genererad beskrivning">
            <a:extLst>
              <a:ext uri="{FF2B5EF4-FFF2-40B4-BE49-F238E27FC236}">
                <a16:creationId xmlns:a16="http://schemas.microsoft.com/office/drawing/2014/main" id="{A403C03F-F925-AE48-DA77-41235E2D2387}"/>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t="13232" b="2498"/>
          <a:stretch/>
        </p:blipFill>
        <p:spPr>
          <a:xfrm>
            <a:off x="1524003" y="857260"/>
            <a:ext cx="9143985" cy="5143493"/>
          </a:xfrm>
          <a:prstGeom prst="rect">
            <a:avLst/>
          </a:prstGeom>
        </p:spPr>
      </p:pic>
      <p:sp>
        <p:nvSpPr>
          <p:cNvPr id="3" name="Underrubrik 2">
            <a:extLst>
              <a:ext uri="{FF2B5EF4-FFF2-40B4-BE49-F238E27FC236}">
                <a16:creationId xmlns:a16="http://schemas.microsoft.com/office/drawing/2014/main" id="{3510571F-D6E4-6C9D-EA99-211C2015DFD3}"/>
              </a:ext>
            </a:extLst>
          </p:cNvPr>
          <p:cNvSpPr txBox="1">
            <a:spLocks/>
          </p:cNvSpPr>
          <p:nvPr/>
        </p:nvSpPr>
        <p:spPr>
          <a:xfrm>
            <a:off x="4057381" y="942975"/>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Conclusion</a:t>
            </a:r>
          </a:p>
        </p:txBody>
      </p:sp>
      <p:sp>
        <p:nvSpPr>
          <p:cNvPr id="6" name="textruta 5">
            <a:extLst>
              <a:ext uri="{FF2B5EF4-FFF2-40B4-BE49-F238E27FC236}">
                <a16:creationId xmlns:a16="http://schemas.microsoft.com/office/drawing/2014/main" id="{C53FDC16-9C25-17B9-E228-201A503AAE4D}"/>
              </a:ext>
            </a:extLst>
          </p:cNvPr>
          <p:cNvSpPr txBox="1"/>
          <p:nvPr/>
        </p:nvSpPr>
        <p:spPr>
          <a:xfrm>
            <a:off x="2381254" y="2143128"/>
            <a:ext cx="7429499" cy="2343151"/>
          </a:xfrm>
          <a:prstGeom prst="rect">
            <a:avLst/>
          </a:prstGeom>
        </p:spPr>
        <p:txBody>
          <a:bodyPr vert="horz" lIns="68580" tIns="34290" rIns="68580" bIns="34290" rtlCol="0" anchor="ctr">
            <a:normAutofit fontScale="92500" lnSpcReduction="10000"/>
          </a:bodyPr>
          <a:lstStyle/>
          <a:p>
            <a:pPr>
              <a:spcBef>
                <a:spcPct val="20000"/>
              </a:spcBef>
              <a:spcAft>
                <a:spcPts val="450"/>
              </a:spcAft>
              <a:buClr>
                <a:schemeClr val="tx1"/>
              </a:buClr>
              <a:buSzPct val="100000"/>
              <a:buFont typeface="Arial"/>
              <a:buChar char="•"/>
            </a:pPr>
            <a:endParaRPr lang="en-US" sz="135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international community must uphold its obligations under international law.</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This report serves as a call to action for governments, organizations, and individuals.</a:t>
            </a:r>
          </a:p>
          <a:p>
            <a:pPr>
              <a:spcBef>
                <a:spcPct val="20000"/>
              </a:spcBef>
              <a:spcAft>
                <a:spcPts val="450"/>
              </a:spcAft>
              <a:buClr>
                <a:schemeClr val="tx1"/>
              </a:buClr>
              <a:buSzPct val="100000"/>
              <a:buFont typeface="Arial"/>
              <a:buChar char="•"/>
            </a:pPr>
            <a:r>
              <a:rPr lang="en-US" sz="21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Together, we can advocate for a just and sustainable resolution to the crisis.</a:t>
            </a:r>
          </a:p>
        </p:txBody>
      </p:sp>
      <p:pic>
        <p:nvPicPr>
          <p:cNvPr id="7" name="Bildobjekt 6">
            <a:extLst>
              <a:ext uri="{FF2B5EF4-FFF2-40B4-BE49-F238E27FC236}">
                <a16:creationId xmlns:a16="http://schemas.microsoft.com/office/drawing/2014/main" id="{DC56B6DA-7977-FC65-B81C-785BDB89A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71326"/>
            <a:ext cx="688190" cy="685924"/>
          </a:xfrm>
          <a:prstGeom prst="rect">
            <a:avLst/>
          </a:prstGeom>
        </p:spPr>
      </p:pic>
    </p:spTree>
    <p:extLst>
      <p:ext uri="{BB962C8B-B14F-4D97-AF65-F5344CB8AC3E}">
        <p14:creationId xmlns:p14="http://schemas.microsoft.com/office/powerpoint/2010/main" val="11974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F67D628C-F95F-1425-5BBC-5D3FBD08E362}"/>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0469B427-9421-C300-8E87-633CFFF1A47B}"/>
              </a:ext>
            </a:extLst>
          </p:cNvPr>
          <p:cNvSpPr txBox="1">
            <a:spLocks/>
          </p:cNvSpPr>
          <p:nvPr/>
        </p:nvSpPr>
        <p:spPr>
          <a:xfrm>
            <a:off x="5477150" y="1431879"/>
            <a:ext cx="4667866" cy="1821097"/>
          </a:xfrm>
          <a:prstGeom prst="rect">
            <a:avLst/>
          </a:prstGeom>
        </p:spPr>
        <p:txBody>
          <a:bodyPr vert="horz" lIns="68580" tIns="34290" rIns="68580" bIns="34290" rtlCol="0" anchor="b">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ct val="0"/>
              </a:spcBef>
              <a:spcAft>
                <a:spcPts val="450"/>
              </a:spcAft>
            </a:pPr>
            <a:r>
              <a:rPr lang="en-US" sz="3600" b="1" spc="1125"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VIDEO SUMMARY</a:t>
            </a:r>
          </a:p>
        </p:txBody>
      </p:sp>
      <p:sp>
        <p:nvSpPr>
          <p:cNvPr id="5" name="Underrubrik 2">
            <a:extLst>
              <a:ext uri="{FF2B5EF4-FFF2-40B4-BE49-F238E27FC236}">
                <a16:creationId xmlns:a16="http://schemas.microsoft.com/office/drawing/2014/main" id="{8084B6E2-F04C-65E3-FB14-1DB046DCF6F9}"/>
              </a:ext>
            </a:extLst>
          </p:cNvPr>
          <p:cNvSpPr txBox="1">
            <a:spLocks/>
          </p:cNvSpPr>
          <p:nvPr/>
        </p:nvSpPr>
        <p:spPr>
          <a:xfrm>
            <a:off x="5477150" y="3739506"/>
            <a:ext cx="4667866" cy="1344790"/>
          </a:xfrm>
          <a:prstGeom prst="rect">
            <a:avLst/>
          </a:prstGeom>
        </p:spPr>
        <p:txBody>
          <a:bodyPr vert="horz" lIns="68580" tIns="34290" rIns="68580" bIns="3429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ct val="20000"/>
              </a:spcBef>
              <a:spcAft>
                <a:spcPts val="450"/>
              </a:spcAft>
              <a:buClr>
                <a:schemeClr val="tx1"/>
              </a:buClr>
              <a:buSzPct val="100000"/>
            </a:pPr>
            <a:r>
              <a:rPr lang="en-US" sz="1575" b="1"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Warning!</a:t>
            </a:r>
            <a:br>
              <a:rPr lang="en-US" sz="1575" b="1"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br>
            <a:r>
              <a:rPr lang="en-US" sz="1575" b="1"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This video contains scenes some viewers may find disturbing</a:t>
            </a:r>
          </a:p>
        </p:txBody>
      </p:sp>
      <p:pic>
        <p:nvPicPr>
          <p:cNvPr id="9" name="Graphic 8" descr="Video camera">
            <a:extLst>
              <a:ext uri="{FF2B5EF4-FFF2-40B4-BE49-F238E27FC236}">
                <a16:creationId xmlns:a16="http://schemas.microsoft.com/office/drawing/2014/main" id="{C220B710-6252-4241-FEF5-6C92814199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9500" y="1925095"/>
            <a:ext cx="3000986" cy="300098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Bildobjekt 3" descr="En bild som visar symbol, gul, cirkel, Grafik&#10;&#10;Automatiskt genererad beskrivning">
            <a:extLst>
              <a:ext uri="{FF2B5EF4-FFF2-40B4-BE49-F238E27FC236}">
                <a16:creationId xmlns:a16="http://schemas.microsoft.com/office/drawing/2014/main" id="{985E5282-A33B-B14B-AC85-3DE9B28FE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397" y="125188"/>
            <a:ext cx="854206" cy="829399"/>
          </a:xfrm>
          <a:prstGeom prst="rect">
            <a:avLst/>
          </a:prstGeom>
        </p:spPr>
      </p:pic>
    </p:spTree>
    <p:extLst>
      <p:ext uri="{BB962C8B-B14F-4D97-AF65-F5344CB8AC3E}">
        <p14:creationId xmlns:p14="http://schemas.microsoft.com/office/powerpoint/2010/main" val="31048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A4810F07-36DB-F85B-D666-823483997124}"/>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89143953-5029-DADE-FEF2-7F1901980C21}"/>
              </a:ext>
            </a:extLst>
          </p:cNvPr>
          <p:cNvSpPr txBox="1">
            <a:spLocks/>
          </p:cNvSpPr>
          <p:nvPr/>
        </p:nvSpPr>
        <p:spPr>
          <a:xfrm>
            <a:off x="2837262" y="3770059"/>
            <a:ext cx="6507167" cy="1001969"/>
          </a:xfrm>
          <a:prstGeom prst="rect">
            <a:avLst/>
          </a:prstGeom>
        </p:spPr>
        <p:txBody>
          <a:bodyPr vert="horz" lIns="68580" tIns="34290" rIns="68580" bIns="34290" rtlCol="0" anchor="b">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ct val="0"/>
              </a:spcBef>
              <a:spcAft>
                <a:spcPts val="450"/>
              </a:spcAft>
            </a:pPr>
            <a:r>
              <a:rPr lang="en-US" sz="3600" b="1" spc="1125"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VIDEO SUMMARY</a:t>
            </a:r>
          </a:p>
        </p:txBody>
      </p:sp>
      <p:sp>
        <p:nvSpPr>
          <p:cNvPr id="5" name="Underrubrik 2">
            <a:extLst>
              <a:ext uri="{FF2B5EF4-FFF2-40B4-BE49-F238E27FC236}">
                <a16:creationId xmlns:a16="http://schemas.microsoft.com/office/drawing/2014/main" id="{3226AA9F-7C73-0CDA-2404-8A420DACEEE1}"/>
              </a:ext>
            </a:extLst>
          </p:cNvPr>
          <p:cNvSpPr txBox="1">
            <a:spLocks/>
          </p:cNvSpPr>
          <p:nvPr/>
        </p:nvSpPr>
        <p:spPr>
          <a:xfrm>
            <a:off x="2837262" y="4829178"/>
            <a:ext cx="6507167" cy="511585"/>
          </a:xfrm>
          <a:prstGeom prst="rect">
            <a:avLst/>
          </a:prstGeom>
        </p:spPr>
        <p:txBody>
          <a:bodyPr vert="horz" lIns="68580" tIns="34290" rIns="68580" bIns="3429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ct val="20000"/>
              </a:spcBef>
              <a:spcAft>
                <a:spcPts val="450"/>
              </a:spcAft>
              <a:buClr>
                <a:schemeClr val="tx1"/>
              </a:buClr>
              <a:buSzPct val="100000"/>
            </a:pPr>
            <a:r>
              <a:rPr lang="en-US" sz="1575" b="1" cap="small" dirty="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WHY IS THIS A GENOCIDE?</a:t>
            </a:r>
          </a:p>
        </p:txBody>
      </p:sp>
      <p:pic>
        <p:nvPicPr>
          <p:cNvPr id="7" name="Onlinemedia 6" title="Israel's Genocide Against Palestinians in Gaza Revealed Through Evidence and Analysis">
            <a:hlinkClick r:id="" action="ppaction://media"/>
            <a:extLst>
              <a:ext uri="{FF2B5EF4-FFF2-40B4-BE49-F238E27FC236}">
                <a16:creationId xmlns:a16="http://schemas.microsoft.com/office/drawing/2014/main" id="{E0B67FAE-C11B-1B2E-4D98-1A853518AF7D}"/>
              </a:ext>
            </a:extLst>
          </p:cNvPr>
          <p:cNvPicPr>
            <a:picLocks noRot="1" noChangeAspect="1"/>
          </p:cNvPicPr>
          <p:nvPr>
            <a:videoFile r:link="rId1"/>
          </p:nvPr>
        </p:nvPicPr>
        <p:blipFill>
          <a:blip r:embed="rId4"/>
          <a:stretch>
            <a:fillRect/>
          </a:stretch>
        </p:blipFill>
        <p:spPr>
          <a:xfrm>
            <a:off x="2994752" y="1028703"/>
            <a:ext cx="6246564" cy="3089015"/>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Bildobjekt 3" descr="En bild som visar symbol, gul, cirkel, Grafik&#10;&#10;Automatiskt genererad beskrivning">
            <a:extLst>
              <a:ext uri="{FF2B5EF4-FFF2-40B4-BE49-F238E27FC236}">
                <a16:creationId xmlns:a16="http://schemas.microsoft.com/office/drawing/2014/main" id="{9C3CE004-3C0C-AB4B-DFA3-0DDC07EDD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99304"/>
            <a:ext cx="854206" cy="829399"/>
          </a:xfrm>
          <a:prstGeom prst="rect">
            <a:avLst/>
          </a:prstGeom>
        </p:spPr>
      </p:pic>
    </p:spTree>
    <p:extLst>
      <p:ext uri="{BB962C8B-B14F-4D97-AF65-F5344CB8AC3E}">
        <p14:creationId xmlns:p14="http://schemas.microsoft.com/office/powerpoint/2010/main" val="28982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build="p"/>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4467D01-E567-9892-9966-D1723D7F9E76}"/>
            </a:ext>
          </a:extLst>
        </p:cNvPr>
        <p:cNvGrpSpPr/>
        <p:nvPr/>
      </p:nvGrpSpPr>
      <p:grpSpPr>
        <a:xfrm>
          <a:off x="0" y="0"/>
          <a:ext cx="0" cy="0"/>
          <a:chOff x="0" y="0"/>
          <a:chExt cx="0" cy="0"/>
        </a:xfrm>
      </p:grpSpPr>
      <p:pic>
        <p:nvPicPr>
          <p:cNvPr id="8" name="Bildobjekt 7" descr="En bild som visar person, klädsel, utomhus, fotbeklädnader&#10;&#10;Automatiskt genererad beskrivning">
            <a:extLst>
              <a:ext uri="{FF2B5EF4-FFF2-40B4-BE49-F238E27FC236}">
                <a16:creationId xmlns:a16="http://schemas.microsoft.com/office/drawing/2014/main" id="{7C70BD98-BADE-359D-7981-8917F2EBB062}"/>
              </a:ext>
            </a:extLst>
          </p:cNvPr>
          <p:cNvPicPr>
            <a:picLocks noChangeAspect="1"/>
          </p:cNvPicPr>
          <p:nvPr/>
        </p:nvPicPr>
        <p:blipFill>
          <a:blip r:embed="rId3">
            <a:extLst>
              <a:ext uri="{28A0092B-C50C-407E-A947-70E740481C1C}">
                <a14:useLocalDpi xmlns:a14="http://schemas.microsoft.com/office/drawing/2010/main" val="0"/>
              </a:ext>
            </a:extLst>
          </a:blip>
          <a:srcRect t="2322" r="-1" b="439"/>
          <a:stretch/>
        </p:blipFill>
        <p:spPr>
          <a:xfrm>
            <a:off x="1524023" y="10"/>
            <a:ext cx="3535231" cy="2285990"/>
          </a:xfrm>
          <a:prstGeom prst="rect">
            <a:avLst/>
          </a:prstGeom>
        </p:spPr>
      </p:pic>
      <p:pic>
        <p:nvPicPr>
          <p:cNvPr id="10" name="Bildobjekt 9" descr="En bild som visar byggnad, utomhus, himmel, landmärke&#10;&#10;Automatiskt genererad beskrivning">
            <a:extLst>
              <a:ext uri="{FF2B5EF4-FFF2-40B4-BE49-F238E27FC236}">
                <a16:creationId xmlns:a16="http://schemas.microsoft.com/office/drawing/2014/main" id="{D7BFA620-AFC6-4FBD-B44A-63E3A1DC68A6}"/>
              </a:ext>
            </a:extLst>
          </p:cNvPr>
          <p:cNvPicPr>
            <a:picLocks noChangeAspect="1"/>
          </p:cNvPicPr>
          <p:nvPr/>
        </p:nvPicPr>
        <p:blipFill>
          <a:blip r:embed="rId4">
            <a:extLst>
              <a:ext uri="{28A0092B-C50C-407E-A947-70E740481C1C}">
                <a14:useLocalDpi xmlns:a14="http://schemas.microsoft.com/office/drawing/2010/main" val="0"/>
              </a:ext>
            </a:extLst>
          </a:blip>
          <a:srcRect l="656" r="1" b="1"/>
          <a:stretch/>
        </p:blipFill>
        <p:spPr>
          <a:xfrm>
            <a:off x="1524023" y="2286000"/>
            <a:ext cx="3534647" cy="2286000"/>
          </a:xfrm>
          <a:prstGeom prst="rect">
            <a:avLst/>
          </a:prstGeom>
        </p:spPr>
      </p:pic>
      <p:pic>
        <p:nvPicPr>
          <p:cNvPr id="12" name="Bildobjekt 11" descr="En bild som visar himmel, utomhus, person, lag&#10;&#10;Automatiskt genererad beskrivning">
            <a:extLst>
              <a:ext uri="{FF2B5EF4-FFF2-40B4-BE49-F238E27FC236}">
                <a16:creationId xmlns:a16="http://schemas.microsoft.com/office/drawing/2014/main" id="{A733018F-D74E-3144-8381-5B0980E9E3A9}"/>
              </a:ext>
            </a:extLst>
          </p:cNvPr>
          <p:cNvPicPr>
            <a:picLocks noChangeAspect="1"/>
          </p:cNvPicPr>
          <p:nvPr/>
        </p:nvPicPr>
        <p:blipFill>
          <a:blip r:embed="rId5">
            <a:extLst>
              <a:ext uri="{28A0092B-C50C-407E-A947-70E740481C1C}">
                <a14:useLocalDpi xmlns:a14="http://schemas.microsoft.com/office/drawing/2010/main" val="0"/>
              </a:ext>
            </a:extLst>
          </a:blip>
          <a:srcRect t="3582" r="3" b="3"/>
          <a:stretch/>
        </p:blipFill>
        <p:spPr>
          <a:xfrm>
            <a:off x="1524023" y="4572000"/>
            <a:ext cx="3538707" cy="2286000"/>
          </a:xfrm>
          <a:prstGeom prst="rect">
            <a:avLst/>
          </a:prstGeom>
        </p:spPr>
      </p:pic>
      <p:pic>
        <p:nvPicPr>
          <p:cNvPr id="6" name="Bildobjekt 5" descr="En bild som visar Neon, natt, Ljusreklam, gräs&#10;&#10;Automatiskt genererad beskrivning">
            <a:extLst>
              <a:ext uri="{FF2B5EF4-FFF2-40B4-BE49-F238E27FC236}">
                <a16:creationId xmlns:a16="http://schemas.microsoft.com/office/drawing/2014/main" id="{55F4422C-F5CF-63CE-9029-FE0B09E06AD0}"/>
              </a:ext>
            </a:extLst>
          </p:cNvPr>
          <p:cNvPicPr>
            <a:picLocks noChangeAspect="1"/>
          </p:cNvPicPr>
          <p:nvPr/>
        </p:nvPicPr>
        <p:blipFill>
          <a:blip r:embed="rId6">
            <a:extLst>
              <a:ext uri="{28A0092B-C50C-407E-A947-70E740481C1C}">
                <a14:useLocalDpi xmlns:a14="http://schemas.microsoft.com/office/drawing/2010/main" val="0"/>
              </a:ext>
            </a:extLst>
          </a:blip>
          <a:srcRect l="29030" r="24675"/>
          <a:stretch/>
        </p:blipFill>
        <p:spPr>
          <a:xfrm>
            <a:off x="5058667" y="10"/>
            <a:ext cx="5644288" cy="6857990"/>
          </a:xfrm>
          <a:prstGeom prst="rect">
            <a:avLst/>
          </a:prstGeom>
        </p:spPr>
      </p:pic>
      <p:sp>
        <p:nvSpPr>
          <p:cNvPr id="3" name="Underrubrik 2">
            <a:extLst>
              <a:ext uri="{FF2B5EF4-FFF2-40B4-BE49-F238E27FC236}">
                <a16:creationId xmlns:a16="http://schemas.microsoft.com/office/drawing/2014/main" id="{C4A9207B-8BAE-C8EE-9BED-23625992EDA8}"/>
              </a:ext>
            </a:extLst>
          </p:cNvPr>
          <p:cNvSpPr txBox="1">
            <a:spLocks/>
          </p:cNvSpPr>
          <p:nvPr/>
        </p:nvSpPr>
        <p:spPr>
          <a:xfrm>
            <a:off x="5710297" y="209956"/>
            <a:ext cx="2847238" cy="2286000"/>
          </a:xfrm>
          <a:prstGeom prst="rect">
            <a:avLst/>
          </a:prstGeom>
        </p:spPr>
        <p:txBody>
          <a:bodyPr vert="horz" lIns="91440" tIns="45720" rIns="91440" bIns="45720" rtlCol="0" anchor="b">
            <a:no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0"/>
              </a:spcBef>
              <a:spcAft>
                <a:spcPts val="450"/>
              </a:spcAft>
            </a:pPr>
            <a:r>
              <a:rPr lang="en-US" b="1" spc="1125" dirty="0">
                <a:ln w="3175" cmpd="sng">
                  <a:noFill/>
                </a:ln>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GET INVOLVED AND TAKE ACTION!</a:t>
            </a:r>
          </a:p>
        </p:txBody>
      </p:sp>
      <p:sp>
        <p:nvSpPr>
          <p:cNvPr id="5" name="Underrubrik 2">
            <a:extLst>
              <a:ext uri="{FF2B5EF4-FFF2-40B4-BE49-F238E27FC236}">
                <a16:creationId xmlns:a16="http://schemas.microsoft.com/office/drawing/2014/main" id="{9B8B33CE-CB73-79A9-11CC-64CEB41E6648}"/>
              </a:ext>
            </a:extLst>
          </p:cNvPr>
          <p:cNvSpPr txBox="1">
            <a:spLocks/>
          </p:cNvSpPr>
          <p:nvPr/>
        </p:nvSpPr>
        <p:spPr>
          <a:xfrm>
            <a:off x="5747244" y="2862943"/>
            <a:ext cx="2846070" cy="795587"/>
          </a:xfrm>
          <a:prstGeom prst="rect">
            <a:avLst/>
          </a:prstGeom>
        </p:spPr>
        <p:txBody>
          <a:bodyPr vert="horz" lIns="91440" tIns="45720" rIns="91440" bIns="4572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20000"/>
              </a:spcBef>
              <a:spcAft>
                <a:spcPts val="600"/>
              </a:spcAft>
              <a:buClr>
                <a:schemeClr val="tx1"/>
              </a:buClr>
              <a:buSzPct val="100000"/>
            </a:pPr>
            <a:r>
              <a:rPr lang="en-US" sz="1700" b="1" cap="small" dirty="0">
                <a:solidFill>
                  <a:srgbClr val="FFFF00"/>
                </a:solidFill>
                <a:effectLst>
                  <a:glow rad="38100">
                    <a:schemeClr val="bg1">
                      <a:lumMod val="50000"/>
                      <a:lumOff val="50000"/>
                      <a:alpha val="20000"/>
                    </a:schemeClr>
                  </a:glow>
                  <a:outerShdw blurRad="44450" dist="12700" dir="13860000" algn="tl" rotWithShape="0">
                    <a:srgbClr val="000000">
                      <a:alpha val="20000"/>
                    </a:srgbClr>
                  </a:outerShdw>
                </a:effectLst>
              </a:rPr>
              <a:t>Join amnesty international</a:t>
            </a:r>
          </a:p>
        </p:txBody>
      </p:sp>
      <p:pic>
        <p:nvPicPr>
          <p:cNvPr id="13" name="Bildobjekt 12">
            <a:extLst>
              <a:ext uri="{FF2B5EF4-FFF2-40B4-BE49-F238E27FC236}">
                <a16:creationId xmlns:a16="http://schemas.microsoft.com/office/drawing/2014/main" id="{AAA45EE0-36FF-F0A5-A528-34538715AC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2169" y="3720606"/>
            <a:ext cx="854206" cy="851394"/>
          </a:xfrm>
          <a:prstGeom prst="rect">
            <a:avLst/>
          </a:prstGeom>
        </p:spPr>
      </p:pic>
    </p:spTree>
    <p:extLst>
      <p:ext uri="{BB962C8B-B14F-4D97-AF65-F5344CB8AC3E}">
        <p14:creationId xmlns:p14="http://schemas.microsoft.com/office/powerpoint/2010/main" val="78477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21BA0293-3BB8-BC66-5347-EE67F2715AFD}"/>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6BAEB16E-59DE-F97B-977A-E312C8E93384}"/>
              </a:ext>
            </a:extLst>
          </p:cNvPr>
          <p:cNvSpPr txBox="1">
            <a:spLocks/>
          </p:cNvSpPr>
          <p:nvPr/>
        </p:nvSpPr>
        <p:spPr>
          <a:xfrm>
            <a:off x="1751012" y="3883741"/>
            <a:ext cx="8676222" cy="1335959"/>
          </a:xfrm>
          <a:prstGeom prst="rect">
            <a:avLst/>
          </a:prstGeom>
        </p:spPr>
        <p:txBody>
          <a:bodyPr vert="horz" lIns="91440" tIns="45720" rIns="91440" bIns="45720" rtlCol="0" anchor="b">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lnSpc>
                <a:spcPct val="100000"/>
              </a:lnSpc>
              <a:spcBef>
                <a:spcPct val="0"/>
              </a:spcBef>
              <a:spcAft>
                <a:spcPts val="450"/>
              </a:spcAft>
            </a:pPr>
            <a:r>
              <a:rPr lang="en-US" sz="3700" b="1" spc="1125" dirty="0">
                <a:ln w="3175" cmpd="sng">
                  <a:noFill/>
                </a:ln>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APPLY TO OUR MONTHLY INFOSESSIONS</a:t>
            </a:r>
          </a:p>
        </p:txBody>
      </p:sp>
      <p:sp>
        <p:nvSpPr>
          <p:cNvPr id="5" name="Underrubrik 2">
            <a:extLst>
              <a:ext uri="{FF2B5EF4-FFF2-40B4-BE49-F238E27FC236}">
                <a16:creationId xmlns:a16="http://schemas.microsoft.com/office/drawing/2014/main" id="{72F23591-70D0-1762-540C-DC505B152288}"/>
              </a:ext>
            </a:extLst>
          </p:cNvPr>
          <p:cNvSpPr txBox="1">
            <a:spLocks/>
          </p:cNvSpPr>
          <p:nvPr/>
        </p:nvSpPr>
        <p:spPr>
          <a:xfrm>
            <a:off x="1751012" y="5295900"/>
            <a:ext cx="8676222" cy="682113"/>
          </a:xfrm>
          <a:prstGeom prst="rect">
            <a:avLst/>
          </a:prstGeom>
        </p:spPr>
        <p:txBody>
          <a:bodyPr vert="horz" lIns="91440" tIns="45720" rIns="91440" bIns="4572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20000"/>
              </a:spcBef>
              <a:spcAft>
                <a:spcPts val="600"/>
              </a:spcAft>
              <a:buClr>
                <a:schemeClr val="tx1"/>
              </a:buClr>
              <a:buSzPct val="100000"/>
            </a:pPr>
            <a:r>
              <a:rPr lang="en-US" sz="2100" cap="small" dirty="0">
                <a:solidFill>
                  <a:srgbClr val="FFFF00"/>
                </a:solidFill>
                <a:effectLst>
                  <a:glow rad="38100">
                    <a:schemeClr val="bg1">
                      <a:lumMod val="50000"/>
                      <a:lumOff val="50000"/>
                      <a:alpha val="20000"/>
                    </a:schemeClr>
                  </a:glow>
                  <a:outerShdw blurRad="44450" dist="12700" dir="13860000" algn="tl" rotWithShape="0">
                    <a:srgbClr val="000000">
                      <a:alpha val="20000"/>
                    </a:srgbClr>
                  </a:outerShdw>
                </a:effectLst>
              </a:rPr>
              <a:t>Visit www.aktivism.amnesty.se</a:t>
            </a:r>
          </a:p>
        </p:txBody>
      </p:sp>
      <p:sp>
        <p:nvSpPr>
          <p:cNvPr id="25" name="Rounded Rectangle 7">
            <a:extLst>
              <a:ext uri="{FF2B5EF4-FFF2-40B4-BE49-F238E27FC236}">
                <a16:creationId xmlns:a16="http://schemas.microsoft.com/office/drawing/2014/main" id="{13D2377F-3EA9-4348-A5C6-725D9D199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0307" y="824487"/>
            <a:ext cx="7811386" cy="2983054"/>
          </a:xfrm>
          <a:prstGeom prst="roundRect">
            <a:avLst>
              <a:gd name="adj" fmla="val 5238"/>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DF68A479-097F-4834-E27E-5C9607F8764B}"/>
              </a:ext>
            </a:extLst>
          </p:cNvPr>
          <p:cNvPicPr>
            <a:picLocks noChangeAspect="1"/>
          </p:cNvPicPr>
          <p:nvPr/>
        </p:nvPicPr>
        <p:blipFill>
          <a:blip r:embed="rId3">
            <a:extLst>
              <a:ext uri="{28A0092B-C50C-407E-A947-70E740481C1C}">
                <a14:useLocalDpi xmlns:a14="http://schemas.microsoft.com/office/drawing/2010/main" val="0"/>
              </a:ext>
            </a:extLst>
          </a:blip>
          <a:srcRect t="15297" b="12021"/>
          <a:stretch/>
        </p:blipFill>
        <p:spPr>
          <a:xfrm>
            <a:off x="2356104" y="990134"/>
            <a:ext cx="3657600" cy="2651760"/>
          </a:xfrm>
          <a:custGeom>
            <a:avLst/>
            <a:gdLst/>
            <a:ahLst/>
            <a:cxnLst/>
            <a:rect l="l" t="t" r="r" b="b"/>
            <a:pathLst>
              <a:path w="3657600" h="2651760">
                <a:moveTo>
                  <a:pt x="100793" y="0"/>
                </a:moveTo>
                <a:lnTo>
                  <a:pt x="3657600" y="0"/>
                </a:lnTo>
                <a:lnTo>
                  <a:pt x="3657600" y="2651760"/>
                </a:lnTo>
                <a:lnTo>
                  <a:pt x="100793" y="2651760"/>
                </a:lnTo>
                <a:cubicBezTo>
                  <a:pt x="45127" y="2651760"/>
                  <a:pt x="0" y="2606633"/>
                  <a:pt x="0" y="2550967"/>
                </a:cubicBezTo>
                <a:lnTo>
                  <a:pt x="0" y="100793"/>
                </a:lnTo>
                <a:cubicBezTo>
                  <a:pt x="0" y="45127"/>
                  <a:pt x="45127" y="0"/>
                  <a:pt x="100793" y="0"/>
                </a:cubicBezTo>
                <a:close/>
              </a:path>
            </a:pathLst>
          </a:custGeom>
        </p:spPr>
      </p:pic>
      <p:pic>
        <p:nvPicPr>
          <p:cNvPr id="20" name="Bildobjekt 19" descr="En bild som visar text, skärmbild, mönster&#10;&#10;Automatiskt genererad beskrivning">
            <a:extLst>
              <a:ext uri="{FF2B5EF4-FFF2-40B4-BE49-F238E27FC236}">
                <a16:creationId xmlns:a16="http://schemas.microsoft.com/office/drawing/2014/main" id="{A513473B-FE6B-64C2-800A-B6CD7E84763F}"/>
              </a:ext>
            </a:extLst>
          </p:cNvPr>
          <p:cNvPicPr>
            <a:picLocks noChangeAspect="1"/>
          </p:cNvPicPr>
          <p:nvPr/>
        </p:nvPicPr>
        <p:blipFill>
          <a:blip r:embed="rId4">
            <a:extLst>
              <a:ext uri="{28A0092B-C50C-407E-A947-70E740481C1C}">
                <a14:useLocalDpi xmlns:a14="http://schemas.microsoft.com/office/drawing/2010/main" val="0"/>
              </a:ext>
            </a:extLst>
          </a:blip>
          <a:srcRect t="24626" b="2850"/>
          <a:stretch/>
        </p:blipFill>
        <p:spPr>
          <a:xfrm>
            <a:off x="6172624" y="990134"/>
            <a:ext cx="3656395" cy="2651760"/>
          </a:xfrm>
          <a:custGeom>
            <a:avLst/>
            <a:gdLst/>
            <a:ahLst/>
            <a:cxnLst/>
            <a:rect l="l" t="t" r="r" b="b"/>
            <a:pathLst>
              <a:path w="3656395" h="2651760">
                <a:moveTo>
                  <a:pt x="0" y="0"/>
                </a:moveTo>
                <a:lnTo>
                  <a:pt x="3555602" y="0"/>
                </a:lnTo>
                <a:cubicBezTo>
                  <a:pt x="3611268" y="0"/>
                  <a:pt x="3656395" y="45127"/>
                  <a:pt x="3656395" y="100793"/>
                </a:cubicBezTo>
                <a:lnTo>
                  <a:pt x="3656395" y="2550967"/>
                </a:lnTo>
                <a:cubicBezTo>
                  <a:pt x="3656395" y="2606633"/>
                  <a:pt x="3611268" y="2651760"/>
                  <a:pt x="3555602" y="2651760"/>
                </a:cubicBezTo>
                <a:lnTo>
                  <a:pt x="0" y="2651760"/>
                </a:lnTo>
                <a:close/>
              </a:path>
            </a:pathLst>
          </a:custGeom>
        </p:spPr>
      </p:pic>
    </p:spTree>
    <p:extLst>
      <p:ext uri="{BB962C8B-B14F-4D97-AF65-F5344CB8AC3E}">
        <p14:creationId xmlns:p14="http://schemas.microsoft.com/office/powerpoint/2010/main" val="23020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B8B0E556-3E99-8354-9D47-D32E4C5E3E01}"/>
            </a:ext>
          </a:extLst>
        </p:cNvPr>
        <p:cNvGrpSpPr/>
        <p:nvPr/>
      </p:nvGrpSpPr>
      <p:grpSpPr>
        <a:xfrm>
          <a:off x="0" y="0"/>
          <a:ext cx="0" cy="0"/>
          <a:chOff x="0" y="0"/>
          <a:chExt cx="0" cy="0"/>
        </a:xfrm>
      </p:grpSpPr>
      <p:pic>
        <p:nvPicPr>
          <p:cNvPr id="4" name="Bildobjekt 3" descr="En bild som visar utomhus, klädsel, person, mark&#10;&#10;Automatiskt genererad beskrivning">
            <a:extLst>
              <a:ext uri="{FF2B5EF4-FFF2-40B4-BE49-F238E27FC236}">
                <a16:creationId xmlns:a16="http://schemas.microsoft.com/office/drawing/2014/main" id="{59156DC5-8D9A-A9D4-B0BE-6B7966E39198}"/>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4501" r="9722" b="1"/>
          <a:stretch/>
        </p:blipFill>
        <p:spPr>
          <a:xfrm>
            <a:off x="1522818" y="925600"/>
            <a:ext cx="9143985" cy="5143493"/>
          </a:xfrm>
          <a:prstGeom prst="rect">
            <a:avLst/>
          </a:prstGeom>
        </p:spPr>
      </p:pic>
      <p:sp>
        <p:nvSpPr>
          <p:cNvPr id="3" name="Underrubrik 2">
            <a:extLst>
              <a:ext uri="{FF2B5EF4-FFF2-40B4-BE49-F238E27FC236}">
                <a16:creationId xmlns:a16="http://schemas.microsoft.com/office/drawing/2014/main" id="{3DF57470-FC27-2D90-5CDA-A1B896227C61}"/>
              </a:ext>
            </a:extLst>
          </p:cNvPr>
          <p:cNvSpPr txBox="1">
            <a:spLocks/>
          </p:cNvSpPr>
          <p:nvPr/>
        </p:nvSpPr>
        <p:spPr>
          <a:xfrm>
            <a:off x="2380063" y="1314450"/>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 Background and Context</a:t>
            </a:r>
          </a:p>
          <a:p>
            <a:pPr algn="l" defTabSz="342900">
              <a:spcBef>
                <a:spcPct val="0"/>
              </a:spcBef>
              <a:spcAft>
                <a:spcPts val="450"/>
              </a:spcAft>
            </a:pPr>
            <a:endParaRPr lang="en-US"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182DF2FA-9253-8C62-3EC2-49B411F1D434}"/>
              </a:ext>
            </a:extLst>
          </p:cNvPr>
          <p:cNvSpPr txBox="1"/>
          <p:nvPr/>
        </p:nvSpPr>
        <p:spPr>
          <a:xfrm>
            <a:off x="2380063" y="2410629"/>
            <a:ext cx="7429499" cy="2790022"/>
          </a:xfrm>
          <a:prstGeom prst="rect">
            <a:avLst/>
          </a:prstGeom>
        </p:spPr>
        <p:txBody>
          <a:bodyPr vert="horz" lIns="68580" tIns="34290" rIns="68580" bIns="34290" rtlCol="0" anchor="ctr">
            <a:normAutofit/>
          </a:bodyPr>
          <a:lstStyle/>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Gaza has been under blockade since 2007, severely restricting movement and trade.</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Prior to the offensive, 80% of the population relied on humanitarian aid.</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region’s infrastructure was already struggling under repeated military offensives</a:t>
            </a:r>
            <a:r>
              <a:rPr lang="en-US" sz="135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t>
            </a:r>
          </a:p>
          <a:p>
            <a:pPr>
              <a:spcBef>
                <a:spcPct val="20000"/>
              </a:spcBef>
              <a:spcAft>
                <a:spcPts val="450"/>
              </a:spcAft>
              <a:buClr>
                <a:schemeClr val="tx1"/>
              </a:buClr>
              <a:buSzPct val="100000"/>
              <a:buFont typeface="Arial"/>
              <a:buChar char="•"/>
            </a:pPr>
            <a:endParaRPr lang="en-US" sz="135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450"/>
              </a:spcAft>
              <a:buClr>
                <a:schemeClr val="tx1"/>
              </a:buClr>
              <a:buSzPct val="100000"/>
              <a:buFont typeface="Arial"/>
              <a:buChar char="•"/>
            </a:pPr>
            <a:endParaRPr lang="en-US" sz="135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7" name="Bildobjekt 6">
            <a:extLst>
              <a:ext uri="{FF2B5EF4-FFF2-40B4-BE49-F238E27FC236}">
                <a16:creationId xmlns:a16="http://schemas.microsoft.com/office/drawing/2014/main" id="{EB87352D-D327-8D28-09CF-43F06A0F5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925600"/>
            <a:ext cx="688190" cy="712395"/>
          </a:xfrm>
          <a:prstGeom prst="rect">
            <a:avLst/>
          </a:prstGeom>
        </p:spPr>
      </p:pic>
    </p:spTree>
    <p:extLst>
      <p:ext uri="{BB962C8B-B14F-4D97-AF65-F5344CB8AC3E}">
        <p14:creationId xmlns:p14="http://schemas.microsoft.com/office/powerpoint/2010/main" val="15214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AB3017D2-5A83-91C1-78E7-BAAE328C99CE}"/>
            </a:ext>
          </a:extLst>
        </p:cNvPr>
        <p:cNvGrpSpPr/>
        <p:nvPr/>
      </p:nvGrpSpPr>
      <p:grpSpPr>
        <a:xfrm>
          <a:off x="0" y="0"/>
          <a:ext cx="0" cy="0"/>
          <a:chOff x="0" y="0"/>
          <a:chExt cx="0" cy="0"/>
        </a:xfrm>
      </p:grpSpPr>
      <p:pic>
        <p:nvPicPr>
          <p:cNvPr id="4" name="Bildobjekt 3" descr="En bild som visar utomhus, klädsel, person, mark&#10;&#10;Automatiskt genererad beskrivning">
            <a:extLst>
              <a:ext uri="{FF2B5EF4-FFF2-40B4-BE49-F238E27FC236}">
                <a16:creationId xmlns:a16="http://schemas.microsoft.com/office/drawing/2014/main" id="{7BA90F52-967E-FA6E-135F-C2A386F7B455}"/>
              </a:ext>
            </a:extLst>
          </p:cNvPr>
          <p:cNvPicPr>
            <a:picLocks noChangeAspect="1"/>
          </p:cNvPicPr>
          <p:nvPr/>
        </p:nvPicPr>
        <p:blipFill>
          <a:blip r:embed="rId4">
            <a:alphaModFix amt="15000"/>
            <a:extLst>
              <a:ext uri="{28A0092B-C50C-407E-A947-70E740481C1C}">
                <a14:useLocalDpi xmlns:a14="http://schemas.microsoft.com/office/drawing/2010/main" val="0"/>
              </a:ext>
            </a:extLst>
          </a:blip>
          <a:srcRect l="4501" r="9722" b="1"/>
          <a:stretch/>
        </p:blipFill>
        <p:spPr>
          <a:xfrm>
            <a:off x="1580658" y="870910"/>
            <a:ext cx="9143985" cy="5143493"/>
          </a:xfrm>
          <a:prstGeom prst="rect">
            <a:avLst/>
          </a:prstGeom>
        </p:spPr>
      </p:pic>
      <p:sp>
        <p:nvSpPr>
          <p:cNvPr id="3" name="Underrubrik 2">
            <a:extLst>
              <a:ext uri="{FF2B5EF4-FFF2-40B4-BE49-F238E27FC236}">
                <a16:creationId xmlns:a16="http://schemas.microsoft.com/office/drawing/2014/main" id="{19E4B885-EA36-84BE-AE8D-526C705BF88C}"/>
              </a:ext>
            </a:extLst>
          </p:cNvPr>
          <p:cNvSpPr txBox="1">
            <a:spLocks/>
          </p:cNvSpPr>
          <p:nvPr/>
        </p:nvSpPr>
        <p:spPr>
          <a:xfrm>
            <a:off x="2494556" y="941253"/>
            <a:ext cx="7429499" cy="1428750"/>
          </a:xfrm>
          <a:prstGeom prst="rect">
            <a:avLst/>
          </a:prstGeom>
        </p:spPr>
        <p:txBody>
          <a:bodyPr vert="horz" lIns="68580" tIns="34290" rIns="68580" bIns="3429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42900">
              <a:spcBef>
                <a:spcPct val="0"/>
              </a:spcBef>
              <a:spcAft>
                <a:spcPts val="450"/>
              </a:spcAft>
            </a:pPr>
            <a:r>
              <a:rPr lang="en-US"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 Background and Context</a:t>
            </a:r>
          </a:p>
          <a:p>
            <a:pPr algn="l" defTabSz="342900">
              <a:spcBef>
                <a:spcPct val="0"/>
              </a:spcBef>
              <a:spcAft>
                <a:spcPts val="450"/>
              </a:spcAft>
            </a:pPr>
            <a:endParaRPr lang="en-US"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22C8AC49-0CE9-62C9-ADE8-E9A0AA0A5C3F}"/>
              </a:ext>
            </a:extLst>
          </p:cNvPr>
          <p:cNvSpPr txBox="1"/>
          <p:nvPr/>
        </p:nvSpPr>
        <p:spPr>
          <a:xfrm>
            <a:off x="2437901" y="2370006"/>
            <a:ext cx="7429499" cy="2343151"/>
          </a:xfrm>
          <a:prstGeom prst="rect">
            <a:avLst/>
          </a:prstGeom>
        </p:spPr>
        <p:txBody>
          <a:bodyPr vert="horz" lIns="68580" tIns="34290" rIns="68580" bIns="34290" rtlCol="0" anchor="ctr">
            <a:normAutofit lnSpcReduction="10000"/>
          </a:bodyPr>
          <a:lstStyle/>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Over 2.2 million people live in an area of just 365 square kilometers.</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population includes a high proportion of children, making the impact of violence even more devastating.</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International warnings about Gaza’s humanitarian situation were largely ignored.</a:t>
            </a:r>
          </a:p>
          <a:p>
            <a:pPr>
              <a:spcBef>
                <a:spcPct val="20000"/>
              </a:spcBef>
              <a:spcAft>
                <a:spcPts val="45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2023 offensive marked a significant escalation in violence and displacement.</a:t>
            </a:r>
          </a:p>
          <a:p>
            <a:pPr>
              <a:spcBef>
                <a:spcPct val="20000"/>
              </a:spcBef>
              <a:spcAft>
                <a:spcPts val="450"/>
              </a:spcAft>
              <a:buClr>
                <a:schemeClr val="tx1"/>
              </a:buClr>
              <a:buSzPct val="100000"/>
              <a:buFont typeface="Arial"/>
              <a:buChar char="•"/>
            </a:pPr>
            <a:endParaRPr lang="en-US" sz="135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450"/>
              </a:spcAft>
              <a:buClr>
                <a:schemeClr val="tx1"/>
              </a:buClr>
              <a:buSzPct val="100000"/>
              <a:buFont typeface="Arial"/>
              <a:buChar char="•"/>
            </a:pPr>
            <a:endParaRPr lang="en-US" sz="135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7" name="Bildobjekt 6">
            <a:extLst>
              <a:ext uri="{FF2B5EF4-FFF2-40B4-BE49-F238E27FC236}">
                <a16:creationId xmlns:a16="http://schemas.microsoft.com/office/drawing/2014/main" id="{2B6B6BD0-C3AC-6E69-CF11-E30C82EB5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925600"/>
            <a:ext cx="688190" cy="712395"/>
          </a:xfrm>
          <a:prstGeom prst="rect">
            <a:avLst/>
          </a:prstGeom>
        </p:spPr>
      </p:pic>
    </p:spTree>
    <p:extLst>
      <p:ext uri="{BB962C8B-B14F-4D97-AF65-F5344CB8AC3E}">
        <p14:creationId xmlns:p14="http://schemas.microsoft.com/office/powerpoint/2010/main" val="31897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36DCD9F3-1209-53B3-6218-FC026EACB4AB}"/>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3B8B4746-0D1A-D9AE-3C2D-4D186FA5A3BE}"/>
              </a:ext>
            </a:extLst>
          </p:cNvPr>
          <p:cNvSpPr txBox="1">
            <a:spLocks/>
          </p:cNvSpPr>
          <p:nvPr/>
        </p:nvSpPr>
        <p:spPr>
          <a:xfrm>
            <a:off x="1131983" y="374136"/>
            <a:ext cx="6132446" cy="2009775"/>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0"/>
              </a:spcBef>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Method and Evidence</a:t>
            </a:r>
            <a:endParaRPr lang="en-US" sz="32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a:p>
            <a:pPr defTabSz="457200">
              <a:spcBef>
                <a:spcPct val="0"/>
              </a:spcBef>
              <a:spcAft>
                <a:spcPts val="450"/>
              </a:spcAft>
            </a:pPr>
            <a:endParaRPr lang="en-US" sz="32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sp>
        <p:nvSpPr>
          <p:cNvPr id="6" name="textruta 5">
            <a:extLst>
              <a:ext uri="{FF2B5EF4-FFF2-40B4-BE49-F238E27FC236}">
                <a16:creationId xmlns:a16="http://schemas.microsoft.com/office/drawing/2014/main" id="{3510FD61-077E-49CC-687B-5ABDB02CE8BC}"/>
              </a:ext>
            </a:extLst>
          </p:cNvPr>
          <p:cNvSpPr txBox="1"/>
          <p:nvPr/>
        </p:nvSpPr>
        <p:spPr>
          <a:xfrm>
            <a:off x="1223070" y="2190531"/>
            <a:ext cx="6132446" cy="4419589"/>
          </a:xfrm>
          <a:prstGeom prst="rect">
            <a:avLst/>
          </a:prstGeom>
        </p:spPr>
        <p:txBody>
          <a:bodyPr vert="horz" lIns="91440" tIns="45720" rIns="91440" bIns="45720" rtlCol="0" anchor="ctr">
            <a:normAutofit lnSpcReduction="10000"/>
          </a:bodyPr>
          <a:lstStyle/>
          <a:p>
            <a:pPr>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majority of investigations October 7, 2023 – July 2024, with verification and updates thereafter.</a:t>
            </a:r>
          </a:p>
          <a:p>
            <a:pPr>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Based on Amnesty's investigations published in separate statements since October 7, 2023.</a:t>
            </a:r>
          </a:p>
          <a:p>
            <a:pPr>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Visual and digital evidence, including satellite images, videos, photos, media reports, statements, reports, and data from UN agencies, humanitarian organizations, as well as Palestinian and Israeli human rights groups.</a:t>
            </a:r>
          </a:p>
          <a:p>
            <a:pPr>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7" name="Bildobjekt 6">
            <a:extLst>
              <a:ext uri="{FF2B5EF4-FFF2-40B4-BE49-F238E27FC236}">
                <a16:creationId xmlns:a16="http://schemas.microsoft.com/office/drawing/2014/main" id="{787CA7DA-CF3E-2414-6DCF-6542B4B5F57A}"/>
              </a:ext>
            </a:extLst>
          </p:cNvPr>
          <p:cNvPicPr>
            <a:picLocks noChangeAspect="1"/>
          </p:cNvPicPr>
          <p:nvPr/>
        </p:nvPicPr>
        <p:blipFill>
          <a:blip r:embed="rId4">
            <a:extLst>
              <a:ext uri="{28A0092B-C50C-407E-A947-70E740481C1C}">
                <a14:useLocalDpi xmlns:a14="http://schemas.microsoft.com/office/drawing/2010/main" val="0"/>
              </a:ext>
            </a:extLst>
          </a:blip>
          <a:srcRect t="4106" r="-3" b="827"/>
          <a:stretch/>
        </p:blipFill>
        <p:spPr>
          <a:xfrm>
            <a:off x="7552042" y="2717975"/>
            <a:ext cx="3416888"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Bildobjekt 3" descr="En bild som visar utomhus, klädsel, person, mark&#10;&#10;Automatiskt genererad beskrivning">
            <a:extLst>
              <a:ext uri="{FF2B5EF4-FFF2-40B4-BE49-F238E27FC236}">
                <a16:creationId xmlns:a16="http://schemas.microsoft.com/office/drawing/2014/main" id="{9B64CB5F-E40A-F8C9-C60B-59C5777F17A2}"/>
              </a:ext>
            </a:extLst>
          </p:cNvPr>
          <p:cNvPicPr>
            <a:picLocks noChangeAspect="1"/>
          </p:cNvPicPr>
          <p:nvPr/>
        </p:nvPicPr>
        <p:blipFill>
          <a:blip r:embed="rId5">
            <a:extLst>
              <a:ext uri="{28A0092B-C50C-407E-A947-70E740481C1C}">
                <a14:useLocalDpi xmlns:a14="http://schemas.microsoft.com/office/drawing/2010/main" val="0"/>
              </a:ext>
            </a:extLst>
          </a:blip>
          <a:srcRect l="7323" r="12543" b="-1"/>
          <a:stretch/>
        </p:blipFill>
        <p:spPr>
          <a:xfrm>
            <a:off x="7552042" y="609600"/>
            <a:ext cx="3416888"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433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D6247B29-7E29-101D-E230-2D7BB78E5B61}"/>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54380FA0-EE09-C1A7-408F-98FDFF359E92}"/>
              </a:ext>
            </a:extLst>
          </p:cNvPr>
          <p:cNvSpPr txBox="1">
            <a:spLocks/>
          </p:cNvSpPr>
          <p:nvPr/>
        </p:nvSpPr>
        <p:spPr>
          <a:xfrm>
            <a:off x="4616717" y="409184"/>
            <a:ext cx="6393115" cy="1828800"/>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pPr>
            <a:r>
              <a:rPr lang="en-US" sz="3200" b="1">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Continued Methodology and Evidence</a:t>
            </a:r>
          </a:p>
          <a:p>
            <a:pPr algn="l" defTabSz="457200">
              <a:spcBef>
                <a:spcPct val="0"/>
              </a:spcBef>
              <a:spcAft>
                <a:spcPts val="450"/>
              </a:spcAft>
            </a:pPr>
            <a:endParaRPr lang="en-US" sz="320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pic>
        <p:nvPicPr>
          <p:cNvPr id="7" name="Bildobjekt 6" descr="En bild som visar symbol, gul, cirkel, Grafik&#10;&#10;Automatiskt genererad beskrivning">
            <a:extLst>
              <a:ext uri="{FF2B5EF4-FFF2-40B4-BE49-F238E27FC236}">
                <a16:creationId xmlns:a16="http://schemas.microsoft.com/office/drawing/2014/main" id="{279F681E-1CF8-FB7B-2BB1-47121F599CE5}"/>
              </a:ext>
            </a:extLst>
          </p:cNvPr>
          <p:cNvPicPr>
            <a:picLocks noChangeAspect="1"/>
          </p:cNvPicPr>
          <p:nvPr/>
        </p:nvPicPr>
        <p:blipFill>
          <a:blip r:embed="rId4">
            <a:extLst>
              <a:ext uri="{28A0092B-C50C-407E-A947-70E740481C1C}">
                <a14:useLocalDpi xmlns:a14="http://schemas.microsoft.com/office/drawing/2010/main" val="0"/>
              </a:ext>
            </a:extLst>
          </a:blip>
          <a:srcRect t="6772" r="7" b="3502"/>
          <a:stretch/>
        </p:blipFill>
        <p:spPr>
          <a:xfrm>
            <a:off x="1010936" y="572469"/>
            <a:ext cx="2991801"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Bildobjekt 3" descr="En bild som visar utomhus, klädsel, person, mark&#10;&#10;Automatiskt genererad beskrivning">
            <a:extLst>
              <a:ext uri="{FF2B5EF4-FFF2-40B4-BE49-F238E27FC236}">
                <a16:creationId xmlns:a16="http://schemas.microsoft.com/office/drawing/2014/main" id="{368A29A6-4448-25AC-A2FC-EB448D5E8BF1}"/>
              </a:ext>
            </a:extLst>
          </p:cNvPr>
          <p:cNvPicPr>
            <a:picLocks noChangeAspect="1"/>
          </p:cNvPicPr>
          <p:nvPr/>
        </p:nvPicPr>
        <p:blipFill>
          <a:blip r:embed="rId5">
            <a:extLst>
              <a:ext uri="{28A0092B-C50C-407E-A947-70E740481C1C}">
                <a14:useLocalDpi xmlns:a14="http://schemas.microsoft.com/office/drawing/2010/main" val="0"/>
              </a:ext>
            </a:extLst>
          </a:blip>
          <a:srcRect l="20437" r="25657"/>
          <a:stretch/>
        </p:blipFill>
        <p:spPr>
          <a:xfrm>
            <a:off x="1007930" y="3429967"/>
            <a:ext cx="2991801"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extruta 5">
            <a:extLst>
              <a:ext uri="{FF2B5EF4-FFF2-40B4-BE49-F238E27FC236}">
                <a16:creationId xmlns:a16="http://schemas.microsoft.com/office/drawing/2014/main" id="{2F7DEEE9-48F4-D397-94FB-23D97C972CB5}"/>
              </a:ext>
            </a:extLst>
          </p:cNvPr>
          <p:cNvSpPr txBox="1"/>
          <p:nvPr/>
        </p:nvSpPr>
        <p:spPr>
          <a:xfrm>
            <a:off x="4616717" y="2237984"/>
            <a:ext cx="6393116" cy="3978727"/>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Statements from senior officials within the Israeli government and military.</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Legal submissions to Israeli courts.</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Material related to South Africa’s genocide case against Israel in the International Court of Justice (ICJ).</a:t>
            </a:r>
          </a:p>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Attempts to Engage with Israeli Authorities:</a:t>
            </a: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Amnesty attempted to contact Israeli authorities five times (two in late 2023 and three in 2024) to present findings. Despite follow-ups, no substantive response was received.</a:t>
            </a:r>
          </a:p>
          <a:p>
            <a:pPr>
              <a:lnSpc>
                <a:spcPct val="90000"/>
              </a:lnSpc>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This lack of engagement underscores Israel’s unwillingness to address these accusations transparently.</a:t>
            </a:r>
          </a:p>
          <a:p>
            <a:pPr>
              <a:lnSpc>
                <a:spcPct val="90000"/>
              </a:lnSpc>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82217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20E166D9-623E-C77E-34FE-E0D9E9F1C5BA}"/>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C19B1587-6090-95FB-12F8-BFAD1108AA1F}"/>
              </a:ext>
            </a:extLst>
          </p:cNvPr>
          <p:cNvSpPr txBox="1">
            <a:spLocks/>
          </p:cNvSpPr>
          <p:nvPr/>
        </p:nvSpPr>
        <p:spPr>
          <a:xfrm>
            <a:off x="977747" y="102823"/>
            <a:ext cx="6132446" cy="2009775"/>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Font typeface="Arial" panose="020B0604020202020204" pitchFamily="34" charset="0"/>
              <a:buNone/>
              <a:defRPr sz="2400" kern="1200" cap="all" spc="400" baseline="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spcBef>
                <a:spcPct val="0"/>
              </a:spcBef>
              <a:spcAft>
                <a:spcPts val="600"/>
              </a:spcAft>
            </a:pPr>
            <a:r>
              <a:rPr lang="en-US" sz="32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Genocide Under International Law</a:t>
            </a:r>
          </a:p>
        </p:txBody>
      </p:sp>
      <p:sp>
        <p:nvSpPr>
          <p:cNvPr id="12" name="textruta 11">
            <a:extLst>
              <a:ext uri="{FF2B5EF4-FFF2-40B4-BE49-F238E27FC236}">
                <a16:creationId xmlns:a16="http://schemas.microsoft.com/office/drawing/2014/main" id="{5C859D52-B589-FFC4-2071-9789CAF624E2}"/>
              </a:ext>
            </a:extLst>
          </p:cNvPr>
          <p:cNvSpPr txBox="1"/>
          <p:nvPr/>
        </p:nvSpPr>
        <p:spPr>
          <a:xfrm>
            <a:off x="1198672" y="1784777"/>
            <a:ext cx="6132446" cy="3288445"/>
          </a:xfrm>
          <a:prstGeom prst="rect">
            <a:avLst/>
          </a:prstGeom>
        </p:spPr>
        <p:txBody>
          <a:bodyPr vert="horz" lIns="91440" tIns="45720" rIns="91440" bIns="45720" rtlCol="0" anchor="ctr">
            <a:normAutofit fontScale="92500" lnSpcReduction="10000"/>
          </a:bodyPr>
          <a:lstStyle/>
          <a:p>
            <a:pPr>
              <a:lnSpc>
                <a:spcPct val="90000"/>
              </a:lnSpc>
              <a:spcBef>
                <a:spcPct val="20000"/>
              </a:spcBef>
              <a:spcAft>
                <a:spcPts val="600"/>
              </a:spcAft>
              <a:buClr>
                <a:schemeClr val="tx1"/>
              </a:buClr>
              <a:buSzPct val="100000"/>
              <a:buFont typeface="Arial"/>
              <a:buChar char="•"/>
            </a:pPr>
            <a:endParaRPr lang="en-US"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Genocide is a crime under international law (Genocide Convention and Rome Statute).</a:t>
            </a: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Article II of the Genocide Convention defines five acts that constitute the crime of genocide. Each must be committed “with the intent to destroy, in whole or in part, a national, ethnic, racial, or religious group as such.”</a:t>
            </a:r>
          </a:p>
          <a:p>
            <a:pPr>
              <a:lnSpc>
                <a:spcPct val="90000"/>
              </a:lnSpc>
              <a:spcBef>
                <a:spcPct val="20000"/>
              </a:spcBef>
              <a:spcAft>
                <a:spcPts val="600"/>
              </a:spcAft>
              <a:buClr>
                <a:schemeClr val="tx1"/>
              </a:buClr>
              <a:buSzPct val="100000"/>
              <a:buFont typeface="Arial"/>
              <a:buChar char="•"/>
            </a:pPr>
            <a:r>
              <a:rPr lang="en-US" sz="2400" b="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Palestinians are considered a protected group under the Genocide Convention</a:t>
            </a:r>
          </a:p>
          <a:p>
            <a:pPr>
              <a:lnSpc>
                <a:spcPct val="90000"/>
              </a:lnSpc>
              <a:spcBef>
                <a:spcPct val="20000"/>
              </a:spcBef>
              <a:spcAft>
                <a:spcPts val="600"/>
              </a:spcAft>
              <a:buClr>
                <a:schemeClr val="tx1"/>
              </a:buClr>
              <a:buSzPct val="100000"/>
              <a:buFont typeface="Arial"/>
              <a:buChar char="•"/>
            </a:pPr>
            <a:endPar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7" name="Bildobjekt 6">
            <a:extLst>
              <a:ext uri="{FF2B5EF4-FFF2-40B4-BE49-F238E27FC236}">
                <a16:creationId xmlns:a16="http://schemas.microsoft.com/office/drawing/2014/main" id="{B3BC074E-1C2C-0184-8598-F09EFF6C4E6B}"/>
              </a:ext>
            </a:extLst>
          </p:cNvPr>
          <p:cNvPicPr>
            <a:picLocks noChangeAspect="1"/>
          </p:cNvPicPr>
          <p:nvPr/>
        </p:nvPicPr>
        <p:blipFill>
          <a:blip r:embed="rId4">
            <a:extLst>
              <a:ext uri="{28A0092B-C50C-407E-A947-70E740481C1C}">
                <a14:useLocalDpi xmlns:a14="http://schemas.microsoft.com/office/drawing/2010/main" val="0"/>
              </a:ext>
            </a:extLst>
          </a:blip>
          <a:srcRect t="4106" r="-3" b="827"/>
          <a:stretch/>
        </p:blipFill>
        <p:spPr>
          <a:xfrm>
            <a:off x="7552042" y="2717975"/>
            <a:ext cx="3416888"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8" name="Bildobjekt 7" descr="En bild som visar tecknad serie, leksak, flygmaskin, Rollfigur&#10;&#10;Automatiskt genererad beskrivning">
            <a:extLst>
              <a:ext uri="{FF2B5EF4-FFF2-40B4-BE49-F238E27FC236}">
                <a16:creationId xmlns:a16="http://schemas.microsoft.com/office/drawing/2014/main" id="{379A8AA2-9636-E875-1D67-4E64A8CB8478}"/>
              </a:ext>
            </a:extLst>
          </p:cNvPr>
          <p:cNvPicPr>
            <a:picLocks noChangeAspect="1"/>
          </p:cNvPicPr>
          <p:nvPr/>
        </p:nvPicPr>
        <p:blipFill>
          <a:blip r:embed="rId5">
            <a:extLst>
              <a:ext uri="{28A0092B-C50C-407E-A947-70E740481C1C}">
                <a14:useLocalDpi xmlns:a14="http://schemas.microsoft.com/office/drawing/2010/main" val="0"/>
              </a:ext>
            </a:extLst>
          </a:blip>
          <a:srcRect t="42986" r="1" b="9145"/>
          <a:stretch/>
        </p:blipFill>
        <p:spPr>
          <a:xfrm>
            <a:off x="7552042" y="609600"/>
            <a:ext cx="3416888"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0448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ät">
  <a:themeElements>
    <a:clrScheme name="Nät">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Nät">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Nät">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8F0A830737CB14F836B3407C3E31E82" ma:contentTypeVersion="16" ma:contentTypeDescription="Skapa ett nytt dokument." ma:contentTypeScope="" ma:versionID="2e0addb1dba62c46826dd03b7c43f673">
  <xsd:schema xmlns:xsd="http://www.w3.org/2001/XMLSchema" xmlns:xs="http://www.w3.org/2001/XMLSchema" xmlns:p="http://schemas.microsoft.com/office/2006/metadata/properties" xmlns:ns3="40f8c6cb-297d-4058-b992-3d286e93e269" xmlns:ns4="763d62e0-0931-4f08-92be-85574a5b70e4" targetNamespace="http://schemas.microsoft.com/office/2006/metadata/properties" ma:root="true" ma:fieldsID="d8de83c2847418b1ca02004f953ab351" ns3:_="" ns4:_="">
    <xsd:import namespace="40f8c6cb-297d-4058-b992-3d286e93e269"/>
    <xsd:import namespace="763d62e0-0931-4f08-92be-85574a5b70e4"/>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8c6cb-297d-4058-b992-3d286e93e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3d62e0-0931-4f08-92be-85574a5b70e4"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SharingHintHash" ma:index="13"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0f8c6cb-297d-4058-b992-3d286e93e269" xsi:nil="true"/>
  </documentManagement>
</p:properties>
</file>

<file path=customXml/itemProps1.xml><?xml version="1.0" encoding="utf-8"?>
<ds:datastoreItem xmlns:ds="http://schemas.openxmlformats.org/officeDocument/2006/customXml" ds:itemID="{C6045C90-6F1D-4D26-AEC6-43993DE1D2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8c6cb-297d-4058-b992-3d286e93e269"/>
    <ds:schemaRef ds:uri="763d62e0-0931-4f08-92be-85574a5b70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D28F77-6640-42CF-B4C2-C860DDED36CC}">
  <ds:schemaRefs>
    <ds:schemaRef ds:uri="http://schemas.microsoft.com/sharepoint/v3/contenttype/forms"/>
  </ds:schemaRefs>
</ds:datastoreItem>
</file>

<file path=customXml/itemProps3.xml><?xml version="1.0" encoding="utf-8"?>
<ds:datastoreItem xmlns:ds="http://schemas.openxmlformats.org/officeDocument/2006/customXml" ds:itemID="{77EFF3DB-AECB-48F5-ABFD-18398726B7A0}">
  <ds:schemaRefs>
    <ds:schemaRef ds:uri="http://www.w3.org/XML/1998/namespace"/>
    <ds:schemaRef ds:uri="40f8c6cb-297d-4058-b992-3d286e93e269"/>
    <ds:schemaRef ds:uri="http://purl.org/dc/dcmitype/"/>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763d62e0-0931-4f08-92be-85574a5b70e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TM03457485[[fn=Nät]]</Template>
  <TotalTime>58371</TotalTime>
  <Words>5625</Words>
  <Application>Microsoft Office PowerPoint</Application>
  <PresentationFormat>Bredbild</PresentationFormat>
  <Paragraphs>442</Paragraphs>
  <Slides>45</Slides>
  <Notes>41</Notes>
  <HiddenSlides>1</HiddenSlides>
  <MMClips>1</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45</vt:i4>
      </vt:variant>
    </vt:vector>
  </HeadingPairs>
  <TitlesOfParts>
    <vt:vector size="53" baseType="lpstr">
      <vt:lpstr>Amnesty Trade Gothic</vt:lpstr>
      <vt:lpstr>Amnesty Trade Gothic Cn</vt:lpstr>
      <vt:lpstr>Aptos</vt:lpstr>
      <vt:lpstr>Arial</vt:lpstr>
      <vt:lpstr>Calibri</vt:lpstr>
      <vt:lpstr>Century Gothic</vt:lpstr>
      <vt:lpstr>Century Gothic rubriker</vt:lpstr>
      <vt:lpstr>Nät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Mary Tecle</dc:creator>
  <cp:lastModifiedBy>Mohammed Ryback</cp:lastModifiedBy>
  <cp:revision>12</cp:revision>
  <dcterms:created xsi:type="dcterms:W3CDTF">2022-12-02T09:42:52Z</dcterms:created>
  <dcterms:modified xsi:type="dcterms:W3CDTF">2025-01-17T13:51:11Z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0x01010018F0A830737CB14F836B3407C3E31E82</vt:lpwstr>
  </property>
  <property fmtid="{D5CDD505-2E9C-101B-9397-08002B2CF9AE}" pid="3" name="MediaServiceImageTags">
    <vt:lpwstr/>
  </property>
</Properties>
</file>